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7772c60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7772c60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dont think this was the ideal thing to put here but I wasn’t quite sure… I kept it simple bc I think we’re throwing a lot of stuff at them, so it’s more bare bones ‘this is what you need to know’ versus all of pre prod,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7772c60b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7772c60b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7772c60b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7772c60b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6/7/8 or 7/8/9- which is better?</a:t>
            </a:r>
            <a:endParaRPr>
              <a:solidFill>
                <a:schemeClr val="dk1"/>
              </a:solidFill>
            </a:endParaRPr>
          </a:p>
          <a:p>
            <a:pPr indent="0" lvl="0" marL="0" rtl="0" algn="l">
              <a:spcBef>
                <a:spcPts val="0"/>
              </a:spcBef>
              <a:spcAft>
                <a:spcPts val="0"/>
              </a:spcAft>
              <a:buNone/>
            </a:pPr>
            <a:r>
              <a:rPr lang="en">
                <a:solidFill>
                  <a:schemeClr val="dk1"/>
                </a:solidFill>
              </a:rPr>
              <a:t>6th week is for cross-quarter, 8th is one-quarter</a:t>
            </a:r>
            <a:endParaRPr>
              <a:solidFill>
                <a:schemeClr val="dk1"/>
              </a:solidFill>
            </a:endParaRPr>
          </a:p>
          <a:p>
            <a:pPr indent="0" lvl="0" marL="0" rtl="0" algn="l">
              <a:spcBef>
                <a:spcPts val="0"/>
              </a:spcBef>
              <a:spcAft>
                <a:spcPts val="0"/>
              </a:spcAft>
              <a:buNone/>
            </a:pPr>
            <a:r>
              <a:rPr lang="en">
                <a:solidFill>
                  <a:schemeClr val="dk1"/>
                </a:solidFill>
              </a:rPr>
              <a:t>If a CQ isn’t passed, then that can be filled with a smaller 1Q</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673ac319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673ac319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73ac3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73ac3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673ac319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673ac319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673ac31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673ac31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673ac31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673ac31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760cfa8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760cfa8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673ac319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673ac319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673ac319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673ac319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that these weeks are tough with the smaller timeline. And honestly, a lot of shows are tough in 10 weeks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673ac31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673ac31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673ac31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673ac31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give CQ shows the flexibility to use their time in a way that makes sense for their show, which might not be the same each time.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673ac319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673ac319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770ad776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770ad776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673ac319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673ac319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673ac31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673ac31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673ac31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673ac31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673ac31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673ac31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673ac31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673ac31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73ac3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73ac3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770ad77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770ad77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770ad77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770ad776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760cfa8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760cfa8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dont think this was the ideal thing to put here but I wasn’t quite sure… I kept it simple bc I think we’re throwing a lot of stuff at them, so it’s more bare bones ‘this is what you need to know’ versus all of pre prod, etc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3" y="744575"/>
            <a:ext cx="5812200" cy="2052600"/>
          </a:xfrm>
          <a:prstGeom prst="rect">
            <a:avLst/>
          </a:prstGeom>
        </p:spPr>
        <p:txBody>
          <a:bodyPr anchorCtr="0" anchor="b" bIns="91425" lIns="91425" spcFirstLastPara="1" rIns="91425" wrap="square" tIns="91425">
            <a:normAutofit/>
          </a:bodyPr>
          <a:lstStyle>
            <a:lvl1pPr lvl="0">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1pPr>
            <a:lvl2pPr lvl="1"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2pPr>
            <a:lvl3pPr lvl="2"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3pPr>
            <a:lvl4pPr lvl="3"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4pPr>
            <a:lvl5pPr lvl="4"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5pPr>
            <a:lvl6pPr lvl="5"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6pPr>
            <a:lvl7pPr lvl="6"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7pPr>
            <a:lvl8pPr lvl="7"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8pPr>
            <a:lvl9pPr lvl="8" algn="ctr">
              <a:spcBef>
                <a:spcPts val="0"/>
              </a:spcBef>
              <a:spcAft>
                <a:spcPts val="0"/>
              </a:spcAft>
              <a:buClr>
                <a:srgbClr val="993300"/>
              </a:buClr>
              <a:buSzPts val="5200"/>
              <a:buFont typeface="Roboto"/>
              <a:buNone/>
              <a:defRPr b="1" sz="5200">
                <a:solidFill>
                  <a:srgbClr val="993300"/>
                </a:solidFill>
                <a:latin typeface="Roboto"/>
                <a:ea typeface="Roboto"/>
                <a:cs typeface="Roboto"/>
                <a:sym typeface="Roboto"/>
              </a:defRPr>
            </a:lvl9pPr>
          </a:lstStyle>
          <a:p/>
        </p:txBody>
      </p:sp>
      <p:sp>
        <p:nvSpPr>
          <p:cNvPr id="11" name="Google Shape;11;p2"/>
          <p:cNvSpPr txBox="1"/>
          <p:nvPr>
            <p:ph idx="1" type="subTitle"/>
          </p:nvPr>
        </p:nvSpPr>
        <p:spPr>
          <a:xfrm>
            <a:off x="311700" y="2834125"/>
            <a:ext cx="55689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42900" lvl="1" marL="914400" algn="ctr">
              <a:spcBef>
                <a:spcPts val="0"/>
              </a:spcBef>
              <a:spcAft>
                <a:spcPts val="0"/>
              </a:spcAft>
              <a:buSzPts val="1800"/>
              <a:buChar char="○"/>
              <a:defRPr/>
            </a:lvl2pPr>
            <a:lvl3pPr indent="-342900" lvl="2" marL="1371600" algn="ctr">
              <a:spcBef>
                <a:spcPts val="0"/>
              </a:spcBef>
              <a:spcAft>
                <a:spcPts val="0"/>
              </a:spcAft>
              <a:buSzPts val="1800"/>
              <a:buChar char="■"/>
              <a:defRPr/>
            </a:lvl3pPr>
            <a:lvl4pPr indent="-342900" lvl="3" marL="1828800" algn="ctr">
              <a:spcBef>
                <a:spcPts val="0"/>
              </a:spcBef>
              <a:spcAft>
                <a:spcPts val="0"/>
              </a:spcAft>
              <a:buSzPts val="1800"/>
              <a:buChar char="●"/>
              <a:defRPr/>
            </a:lvl4pPr>
            <a:lvl5pPr indent="-342900" lvl="4" marL="2286000" algn="ctr">
              <a:spcBef>
                <a:spcPts val="0"/>
              </a:spcBef>
              <a:spcAft>
                <a:spcPts val="0"/>
              </a:spcAft>
              <a:buSzPts val="1800"/>
              <a:buChar char="○"/>
              <a:defRPr/>
            </a:lvl5pPr>
            <a:lvl6pPr indent="-342900" lvl="5" marL="2743200" algn="ctr">
              <a:spcBef>
                <a:spcPts val="0"/>
              </a:spcBef>
              <a:spcAft>
                <a:spcPts val="0"/>
              </a:spcAft>
              <a:buSzPts val="1800"/>
              <a:buChar char="■"/>
              <a:defRPr/>
            </a:lvl6pPr>
            <a:lvl7pPr indent="-342900" lvl="6" marL="3200400" algn="ctr">
              <a:spcBef>
                <a:spcPts val="0"/>
              </a:spcBef>
              <a:spcAft>
                <a:spcPts val="0"/>
              </a:spcAft>
              <a:buSzPts val="1800"/>
              <a:buChar char="●"/>
              <a:defRPr/>
            </a:lvl7pPr>
            <a:lvl8pPr indent="-342900" lvl="7" marL="365760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1769850"/>
            <a:ext cx="8520600" cy="8418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 name="Google Shape;16;p3"/>
          <p:cNvCxnSpPr/>
          <p:nvPr/>
        </p:nvCxnSpPr>
        <p:spPr>
          <a:xfrm flipH="1" rot="10800000">
            <a:off x="430525" y="1708550"/>
            <a:ext cx="1054200" cy="7200"/>
          </a:xfrm>
          <a:prstGeom prst="straightConnector1">
            <a:avLst/>
          </a:prstGeom>
          <a:noFill/>
          <a:ln cap="flat" cmpd="sng" w="28575">
            <a:solidFill>
              <a:srgbClr val="9933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333333"/>
              </a:buClr>
              <a:buSzPts val="1800"/>
              <a:buChar char="●"/>
              <a:defRPr>
                <a:solidFill>
                  <a:srgbClr val="333333"/>
                </a:solidFill>
              </a:defRPr>
            </a:lvl1pPr>
            <a:lvl2pPr indent="-342900" lvl="1" marL="914400">
              <a:spcBef>
                <a:spcPts val="0"/>
              </a:spcBef>
              <a:spcAft>
                <a:spcPts val="0"/>
              </a:spcAft>
              <a:buClr>
                <a:srgbClr val="333333"/>
              </a:buClr>
              <a:buSzPts val="1800"/>
              <a:buChar char="○"/>
              <a:defRPr>
                <a:solidFill>
                  <a:srgbClr val="333333"/>
                </a:solidFill>
              </a:defRPr>
            </a:lvl2pPr>
            <a:lvl3pPr indent="-342900" lvl="2" marL="1371600">
              <a:spcBef>
                <a:spcPts val="0"/>
              </a:spcBef>
              <a:spcAft>
                <a:spcPts val="0"/>
              </a:spcAft>
              <a:buClr>
                <a:srgbClr val="333333"/>
              </a:buClr>
              <a:buSzPts val="1800"/>
              <a:buChar char="■"/>
              <a:defRPr>
                <a:solidFill>
                  <a:srgbClr val="333333"/>
                </a:solidFill>
              </a:defRPr>
            </a:lvl3pPr>
            <a:lvl4pPr indent="-342900" lvl="3" marL="1828800">
              <a:spcBef>
                <a:spcPts val="0"/>
              </a:spcBef>
              <a:spcAft>
                <a:spcPts val="0"/>
              </a:spcAft>
              <a:buClr>
                <a:srgbClr val="333333"/>
              </a:buClr>
              <a:buSzPts val="1800"/>
              <a:buChar char="●"/>
              <a:defRPr>
                <a:solidFill>
                  <a:srgbClr val="333333"/>
                </a:solidFill>
              </a:defRPr>
            </a:lvl4pPr>
            <a:lvl5pPr indent="-342900" lvl="4" marL="2286000">
              <a:spcBef>
                <a:spcPts val="0"/>
              </a:spcBef>
              <a:spcAft>
                <a:spcPts val="0"/>
              </a:spcAft>
              <a:buClr>
                <a:srgbClr val="333333"/>
              </a:buClr>
              <a:buSzPts val="1800"/>
              <a:buChar char="○"/>
              <a:defRPr>
                <a:solidFill>
                  <a:srgbClr val="333333"/>
                </a:solidFill>
              </a:defRPr>
            </a:lvl5pPr>
            <a:lvl6pPr indent="-342900" lvl="5" marL="2743200">
              <a:spcBef>
                <a:spcPts val="0"/>
              </a:spcBef>
              <a:spcAft>
                <a:spcPts val="0"/>
              </a:spcAft>
              <a:buClr>
                <a:srgbClr val="333333"/>
              </a:buClr>
              <a:buSzPts val="1800"/>
              <a:buChar char="■"/>
              <a:defRPr>
                <a:solidFill>
                  <a:srgbClr val="333333"/>
                </a:solidFill>
              </a:defRPr>
            </a:lvl6pPr>
            <a:lvl7pPr indent="-342900" lvl="6" marL="3200400">
              <a:spcBef>
                <a:spcPts val="0"/>
              </a:spcBef>
              <a:spcAft>
                <a:spcPts val="0"/>
              </a:spcAft>
              <a:buClr>
                <a:srgbClr val="333333"/>
              </a:buClr>
              <a:buSzPts val="1800"/>
              <a:buChar char="●"/>
              <a:defRPr>
                <a:solidFill>
                  <a:srgbClr val="333333"/>
                </a:solidFill>
              </a:defRPr>
            </a:lvl7pPr>
            <a:lvl8pPr indent="-342900" lvl="7" marL="3657600">
              <a:spcBef>
                <a:spcPts val="0"/>
              </a:spcBef>
              <a:spcAft>
                <a:spcPts val="0"/>
              </a:spcAft>
              <a:buClr>
                <a:srgbClr val="333333"/>
              </a:buClr>
              <a:buSzPts val="1800"/>
              <a:buChar char="○"/>
              <a:defRPr>
                <a:solidFill>
                  <a:srgbClr val="333333"/>
                </a:solidFill>
              </a:defRPr>
            </a:lvl8pPr>
            <a:lvl9pPr indent="-342900" lvl="8" marL="4114800">
              <a:spcBef>
                <a:spcPts val="0"/>
              </a:spcBef>
              <a:spcAft>
                <a:spcPts val="0"/>
              </a:spcAft>
              <a:buClr>
                <a:srgbClr val="333333"/>
              </a:buClr>
              <a:buSzPts val="1800"/>
              <a:buChar char="■"/>
              <a:defRPr>
                <a:solidFill>
                  <a:srgbClr val="333333"/>
                </a:solidFill>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993300"/>
              </a:buClr>
              <a:buSzPts val="2800"/>
              <a:buFont typeface="Roboto"/>
              <a:buNone/>
              <a:defRPr b="1" sz="2800">
                <a:solidFill>
                  <a:srgbClr val="993300"/>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42900" lvl="1" marL="9144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indent="-342900" lvl="2" marL="13716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indent="-342900" lvl="3" marL="18288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indent="-342900" lvl="4" marL="22860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indent="-342900" lvl="5" marL="2743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indent="-342900" lvl="6" marL="32004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indent="-342900" lvl="7" marL="36576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indent="-342900" lvl="8" marL="41148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bit.ly/UTDiscor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89927" y="917825"/>
            <a:ext cx="60204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rgbClr val="993300"/>
                </a:solidFill>
                <a:latin typeface="Roboto"/>
                <a:ea typeface="Roboto"/>
                <a:cs typeface="Roboto"/>
                <a:sym typeface="Roboto"/>
              </a:rPr>
              <a:t>Proposing </a:t>
            </a:r>
            <a:r>
              <a:rPr b="1" lang="en">
                <a:solidFill>
                  <a:srgbClr val="993300"/>
                </a:solidFill>
                <a:latin typeface="Roboto"/>
                <a:ea typeface="Roboto"/>
                <a:cs typeface="Roboto"/>
                <a:sym typeface="Roboto"/>
              </a:rPr>
              <a:t>Shows</a:t>
            </a:r>
            <a:r>
              <a:rPr b="1" lang="en">
                <a:solidFill>
                  <a:srgbClr val="993300"/>
                </a:solidFill>
                <a:latin typeface="Roboto"/>
                <a:ea typeface="Roboto"/>
                <a:cs typeface="Roboto"/>
                <a:sym typeface="Roboto"/>
              </a:rPr>
              <a:t> in University Theater</a:t>
            </a:r>
            <a:endParaRPr b="1">
              <a:solidFill>
                <a:srgbClr val="993300"/>
              </a:solidFill>
              <a:latin typeface="Roboto"/>
              <a:ea typeface="Roboto"/>
              <a:cs typeface="Roboto"/>
              <a:sym typeface="Roboto"/>
            </a:endParaRPr>
          </a:p>
        </p:txBody>
      </p:sp>
      <p:sp>
        <p:nvSpPr>
          <p:cNvPr id="56" name="Google Shape;56;p13"/>
          <p:cNvSpPr txBox="1"/>
          <p:nvPr>
            <p:ph idx="1" type="subTitle"/>
          </p:nvPr>
        </p:nvSpPr>
        <p:spPr>
          <a:xfrm>
            <a:off x="389925" y="3007375"/>
            <a:ext cx="3940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02124"/>
                </a:solidFill>
                <a:latin typeface="Roboto"/>
                <a:ea typeface="Roboto"/>
                <a:cs typeface="Roboto"/>
                <a:sym typeface="Roboto"/>
              </a:rPr>
              <a:t>August 2021 Town Hall</a:t>
            </a:r>
            <a:endParaRPr>
              <a:solidFill>
                <a:srgbClr val="202124"/>
              </a:solidFill>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6712425" y="330300"/>
            <a:ext cx="2003675" cy="1338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Overview Calendar</a:t>
            </a:r>
            <a:endParaRPr/>
          </a:p>
        </p:txBody>
      </p:sp>
      <p:sp>
        <p:nvSpPr>
          <p:cNvPr id="131" name="Google Shape;131;p22"/>
          <p:cNvSpPr txBox="1"/>
          <p:nvPr/>
        </p:nvSpPr>
        <p:spPr>
          <a:xfrm>
            <a:off x="23502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Autumn</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A4C2F4"/>
                </a:highlight>
                <a:latin typeface="Roboto"/>
                <a:ea typeface="Roboto"/>
                <a:cs typeface="Roboto"/>
                <a:sym typeface="Roboto"/>
              </a:rPr>
              <a:t>one quarter show for Winter</a:t>
            </a:r>
            <a:r>
              <a:rPr lang="en" sz="1600">
                <a:solidFill>
                  <a:srgbClr val="333333"/>
                </a:solidFill>
                <a:latin typeface="Roboto"/>
                <a:ea typeface="Roboto"/>
                <a:cs typeface="Roboto"/>
                <a:sym typeface="Roboto"/>
              </a:rPr>
              <a:t> and </a:t>
            </a:r>
            <a:r>
              <a:rPr lang="en" sz="1600">
                <a:solidFill>
                  <a:srgbClr val="333333"/>
                </a:solidFill>
                <a:highlight>
                  <a:srgbClr val="B6D7A8"/>
                </a:highlight>
                <a:latin typeface="Roboto"/>
                <a:ea typeface="Roboto"/>
                <a:cs typeface="Roboto"/>
                <a:sym typeface="Roboto"/>
              </a:rPr>
              <a:t>cross quarter show for Spring</a:t>
            </a:r>
            <a:endParaRPr b="1" sz="1600">
              <a:solidFill>
                <a:srgbClr val="333333"/>
              </a:solidFill>
              <a:highlight>
                <a:srgbClr val="B6D7A8"/>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A2C4C9"/>
                </a:highlight>
                <a:latin typeface="Roboto"/>
                <a:ea typeface="Roboto"/>
                <a:cs typeface="Roboto"/>
                <a:sym typeface="Roboto"/>
              </a:rPr>
              <a:t>6</a:t>
            </a:r>
            <a:r>
              <a:rPr b="1" baseline="30000" lang="en" sz="1600">
                <a:solidFill>
                  <a:srgbClr val="333333"/>
                </a:solidFill>
                <a:highlight>
                  <a:srgbClr val="A2C4C9"/>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D7E6B"/>
                </a:highlight>
                <a:latin typeface="Roboto"/>
                <a:ea typeface="Roboto"/>
                <a:cs typeface="Roboto"/>
                <a:sym typeface="Roboto"/>
              </a:rPr>
              <a:t>8</a:t>
            </a:r>
            <a:r>
              <a:rPr b="1" baseline="30000" lang="en" sz="1600">
                <a:solidFill>
                  <a:srgbClr val="333333"/>
                </a:solidFill>
                <a:highlight>
                  <a:srgbClr val="DD7E6B"/>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sz="1600">
              <a:solidFill>
                <a:srgbClr val="333333"/>
              </a:solidFill>
              <a:latin typeface="Roboto"/>
              <a:ea typeface="Roboto"/>
              <a:cs typeface="Roboto"/>
              <a:sym typeface="Roboto"/>
            </a:endParaRPr>
          </a:p>
        </p:txBody>
      </p:sp>
      <p:sp>
        <p:nvSpPr>
          <p:cNvPr id="132" name="Google Shape;132;p22"/>
          <p:cNvSpPr txBox="1"/>
          <p:nvPr/>
        </p:nvSpPr>
        <p:spPr>
          <a:xfrm>
            <a:off x="3160350"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Winter</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5A6BD"/>
                </a:highlight>
                <a:latin typeface="Roboto"/>
                <a:ea typeface="Roboto"/>
                <a:cs typeface="Roboto"/>
                <a:sym typeface="Roboto"/>
              </a:rPr>
              <a:t>one quarter show for Spring</a:t>
            </a:r>
            <a:r>
              <a:rPr lang="en" sz="1600">
                <a:solidFill>
                  <a:srgbClr val="333333"/>
                </a:solidFill>
                <a:latin typeface="Roboto"/>
                <a:ea typeface="Roboto"/>
                <a:cs typeface="Roboto"/>
                <a:sym typeface="Roboto"/>
              </a:rPr>
              <a:t> and </a:t>
            </a:r>
            <a:r>
              <a:rPr lang="en" sz="1600">
                <a:solidFill>
                  <a:srgbClr val="333333"/>
                </a:solidFill>
                <a:highlight>
                  <a:srgbClr val="A2C4C9"/>
                </a:highlight>
                <a:latin typeface="Roboto"/>
                <a:ea typeface="Roboto"/>
                <a:cs typeface="Roboto"/>
                <a:sym typeface="Roboto"/>
              </a:rPr>
              <a:t>cross quarter show for Autumn</a:t>
            </a:r>
            <a:endParaRPr sz="1600">
              <a:solidFill>
                <a:srgbClr val="333333"/>
              </a:solidFill>
              <a:highlight>
                <a:srgbClr val="A2C4C9"/>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F1C232"/>
                </a:highlight>
                <a:latin typeface="Roboto"/>
                <a:ea typeface="Roboto"/>
                <a:cs typeface="Roboto"/>
                <a:sym typeface="Roboto"/>
              </a:rPr>
              <a:t>6</a:t>
            </a:r>
            <a:r>
              <a:rPr b="1" baseline="30000" lang="en" sz="1600">
                <a:solidFill>
                  <a:srgbClr val="333333"/>
                </a:solidFill>
                <a:highlight>
                  <a:srgbClr val="F1C232"/>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A4C2F4"/>
                </a:highlight>
                <a:latin typeface="Roboto"/>
                <a:ea typeface="Roboto"/>
                <a:cs typeface="Roboto"/>
                <a:sym typeface="Roboto"/>
              </a:rPr>
              <a:t>8</a:t>
            </a:r>
            <a:r>
              <a:rPr b="1" baseline="30000" lang="en" sz="1600">
                <a:solidFill>
                  <a:srgbClr val="333333"/>
                </a:solidFill>
                <a:highlight>
                  <a:srgbClr val="A4C2F4"/>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33" name="Google Shape;133;p22"/>
          <p:cNvSpPr txBox="1"/>
          <p:nvPr/>
        </p:nvSpPr>
        <p:spPr>
          <a:xfrm>
            <a:off x="608567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Spring</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D7E6B"/>
                </a:highlight>
                <a:latin typeface="Roboto"/>
                <a:ea typeface="Roboto"/>
                <a:cs typeface="Roboto"/>
                <a:sym typeface="Roboto"/>
              </a:rPr>
              <a:t>one quarter show for Autumn</a:t>
            </a:r>
            <a:r>
              <a:rPr lang="en" sz="1600">
                <a:solidFill>
                  <a:srgbClr val="333333"/>
                </a:solidFill>
                <a:latin typeface="Roboto"/>
                <a:ea typeface="Roboto"/>
                <a:cs typeface="Roboto"/>
                <a:sym typeface="Roboto"/>
              </a:rPr>
              <a:t> and </a:t>
            </a:r>
            <a:r>
              <a:rPr lang="en" sz="1600">
                <a:solidFill>
                  <a:srgbClr val="333333"/>
                </a:solidFill>
                <a:highlight>
                  <a:srgbClr val="F1C232"/>
                </a:highlight>
                <a:latin typeface="Roboto"/>
                <a:ea typeface="Roboto"/>
                <a:cs typeface="Roboto"/>
                <a:sym typeface="Roboto"/>
              </a:rPr>
              <a:t>cross quarter show for Winter</a:t>
            </a:r>
            <a:endParaRPr sz="1600">
              <a:solidFill>
                <a:srgbClr val="333333"/>
              </a:solidFill>
              <a:highlight>
                <a:srgbClr val="F1C232"/>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B6D7A8"/>
                </a:highlight>
                <a:latin typeface="Roboto"/>
                <a:ea typeface="Roboto"/>
                <a:cs typeface="Roboto"/>
                <a:sym typeface="Roboto"/>
              </a:rPr>
              <a:t>6</a:t>
            </a:r>
            <a:r>
              <a:rPr b="1" baseline="30000" lang="en" sz="1600">
                <a:solidFill>
                  <a:srgbClr val="333333"/>
                </a:solidFill>
                <a:highlight>
                  <a:srgbClr val="B6D7A8"/>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5A6BD"/>
                </a:highlight>
                <a:latin typeface="Roboto"/>
                <a:ea typeface="Roboto"/>
                <a:cs typeface="Roboto"/>
                <a:sym typeface="Roboto"/>
              </a:rPr>
              <a:t>8</a:t>
            </a:r>
            <a:r>
              <a:rPr b="1" baseline="30000" lang="en" sz="1600">
                <a:solidFill>
                  <a:srgbClr val="333333"/>
                </a:solidFill>
                <a:highlight>
                  <a:srgbClr val="D5A6BD"/>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34" name="Google Shape;134;p22"/>
          <p:cNvSpPr/>
          <p:nvPr/>
        </p:nvSpPr>
        <p:spPr>
          <a:xfrm>
            <a:off x="2407825" y="1874800"/>
            <a:ext cx="1546728" cy="1583649"/>
          </a:xfrm>
          <a:custGeom>
            <a:rect b="b" l="l" r="r" t="t"/>
            <a:pathLst>
              <a:path extrusionOk="0" h="72148" w="67271">
                <a:moveTo>
                  <a:pt x="0" y="1440"/>
                </a:moveTo>
                <a:cubicBezTo>
                  <a:pt x="8429" y="2340"/>
                  <a:pt x="39364" y="-4944"/>
                  <a:pt x="50576" y="6841"/>
                </a:cubicBezTo>
                <a:cubicBezTo>
                  <a:pt x="61788" y="18626"/>
                  <a:pt x="64489" y="61264"/>
                  <a:pt x="67271" y="72148"/>
                </a:cubicBezTo>
              </a:path>
            </a:pathLst>
          </a:custGeom>
          <a:noFill/>
          <a:ln cap="flat" cmpd="sng" w="76200">
            <a:solidFill>
              <a:srgbClr val="FF0000"/>
            </a:solidFill>
            <a:prstDash val="solid"/>
            <a:round/>
            <a:headEnd len="med" w="med" type="none"/>
            <a:tailEnd len="med" w="med" type="triangle"/>
          </a:ln>
        </p:spPr>
      </p:sp>
      <p:sp>
        <p:nvSpPr>
          <p:cNvPr id="135" name="Google Shape;135;p22"/>
          <p:cNvSpPr/>
          <p:nvPr/>
        </p:nvSpPr>
        <p:spPr>
          <a:xfrm>
            <a:off x="5395925" y="1874800"/>
            <a:ext cx="1546728" cy="1341051"/>
          </a:xfrm>
          <a:custGeom>
            <a:rect b="b" l="l" r="r" t="t"/>
            <a:pathLst>
              <a:path extrusionOk="0" h="72148" w="67271">
                <a:moveTo>
                  <a:pt x="0" y="1440"/>
                </a:moveTo>
                <a:cubicBezTo>
                  <a:pt x="8429" y="2340"/>
                  <a:pt x="39364" y="-4944"/>
                  <a:pt x="50576" y="6841"/>
                </a:cubicBezTo>
                <a:cubicBezTo>
                  <a:pt x="61788" y="18626"/>
                  <a:pt x="64489" y="61264"/>
                  <a:pt x="67271" y="72148"/>
                </a:cubicBezTo>
              </a:path>
            </a:pathLst>
          </a:custGeom>
          <a:noFill/>
          <a:ln cap="flat" cmpd="sng" w="76200">
            <a:solidFill>
              <a:srgbClr val="FF0000"/>
            </a:solidFill>
            <a:prstDash val="solid"/>
            <a:round/>
            <a:headEnd len="med" w="med" type="none"/>
            <a:tailEnd len="med" w="med" type="triangl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Overview Calendar</a:t>
            </a:r>
            <a:endParaRPr/>
          </a:p>
        </p:txBody>
      </p:sp>
      <p:sp>
        <p:nvSpPr>
          <p:cNvPr id="141" name="Google Shape;141;p23"/>
          <p:cNvSpPr txBox="1"/>
          <p:nvPr/>
        </p:nvSpPr>
        <p:spPr>
          <a:xfrm>
            <a:off x="23502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Autumn</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A4C2F4"/>
                </a:highlight>
                <a:latin typeface="Roboto"/>
                <a:ea typeface="Roboto"/>
                <a:cs typeface="Roboto"/>
                <a:sym typeface="Roboto"/>
              </a:rPr>
              <a:t>one quarter show for Winter</a:t>
            </a:r>
            <a:r>
              <a:rPr lang="en" sz="1600">
                <a:solidFill>
                  <a:srgbClr val="333333"/>
                </a:solidFill>
                <a:latin typeface="Roboto"/>
                <a:ea typeface="Roboto"/>
                <a:cs typeface="Roboto"/>
                <a:sym typeface="Roboto"/>
              </a:rPr>
              <a:t> and </a:t>
            </a:r>
            <a:r>
              <a:rPr lang="en" sz="1600">
                <a:solidFill>
                  <a:srgbClr val="333333"/>
                </a:solidFill>
                <a:highlight>
                  <a:srgbClr val="B6D7A8"/>
                </a:highlight>
                <a:latin typeface="Roboto"/>
                <a:ea typeface="Roboto"/>
                <a:cs typeface="Roboto"/>
                <a:sym typeface="Roboto"/>
              </a:rPr>
              <a:t>cross quarter show for Spring</a:t>
            </a:r>
            <a:endParaRPr b="1" sz="1600">
              <a:solidFill>
                <a:srgbClr val="333333"/>
              </a:solidFill>
              <a:highlight>
                <a:srgbClr val="B6D7A8"/>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A2C4C9"/>
                </a:highlight>
                <a:latin typeface="Roboto"/>
                <a:ea typeface="Roboto"/>
                <a:cs typeface="Roboto"/>
                <a:sym typeface="Roboto"/>
              </a:rPr>
              <a:t>6</a:t>
            </a:r>
            <a:r>
              <a:rPr b="1" baseline="30000" lang="en" sz="1600">
                <a:solidFill>
                  <a:srgbClr val="333333"/>
                </a:solidFill>
                <a:highlight>
                  <a:srgbClr val="A2C4C9"/>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D7E6B"/>
                </a:highlight>
                <a:latin typeface="Roboto"/>
                <a:ea typeface="Roboto"/>
                <a:cs typeface="Roboto"/>
                <a:sym typeface="Roboto"/>
              </a:rPr>
              <a:t>8</a:t>
            </a:r>
            <a:r>
              <a:rPr b="1" baseline="30000" lang="en" sz="1600">
                <a:solidFill>
                  <a:srgbClr val="333333"/>
                </a:solidFill>
                <a:highlight>
                  <a:srgbClr val="DD7E6B"/>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sz="1600">
              <a:solidFill>
                <a:srgbClr val="333333"/>
              </a:solidFill>
              <a:latin typeface="Roboto"/>
              <a:ea typeface="Roboto"/>
              <a:cs typeface="Roboto"/>
              <a:sym typeface="Roboto"/>
            </a:endParaRPr>
          </a:p>
        </p:txBody>
      </p:sp>
      <p:sp>
        <p:nvSpPr>
          <p:cNvPr id="142" name="Google Shape;142;p23"/>
          <p:cNvSpPr txBox="1"/>
          <p:nvPr/>
        </p:nvSpPr>
        <p:spPr>
          <a:xfrm>
            <a:off x="3160350"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Winter</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5A6BD"/>
                </a:highlight>
                <a:latin typeface="Roboto"/>
                <a:ea typeface="Roboto"/>
                <a:cs typeface="Roboto"/>
                <a:sym typeface="Roboto"/>
              </a:rPr>
              <a:t>one quarter show for Spring</a:t>
            </a:r>
            <a:r>
              <a:rPr lang="en" sz="1600">
                <a:solidFill>
                  <a:srgbClr val="333333"/>
                </a:solidFill>
                <a:latin typeface="Roboto"/>
                <a:ea typeface="Roboto"/>
                <a:cs typeface="Roboto"/>
                <a:sym typeface="Roboto"/>
              </a:rPr>
              <a:t> and </a:t>
            </a:r>
            <a:r>
              <a:rPr lang="en" sz="1600">
                <a:solidFill>
                  <a:srgbClr val="333333"/>
                </a:solidFill>
                <a:highlight>
                  <a:srgbClr val="A2C4C9"/>
                </a:highlight>
                <a:latin typeface="Roboto"/>
                <a:ea typeface="Roboto"/>
                <a:cs typeface="Roboto"/>
                <a:sym typeface="Roboto"/>
              </a:rPr>
              <a:t>cross quarter show for Autumn</a:t>
            </a:r>
            <a:endParaRPr sz="1600">
              <a:solidFill>
                <a:srgbClr val="333333"/>
              </a:solidFill>
              <a:highlight>
                <a:srgbClr val="A2C4C9"/>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F1C232"/>
                </a:highlight>
                <a:latin typeface="Roboto"/>
                <a:ea typeface="Roboto"/>
                <a:cs typeface="Roboto"/>
                <a:sym typeface="Roboto"/>
              </a:rPr>
              <a:t>6</a:t>
            </a:r>
            <a:r>
              <a:rPr b="1" baseline="30000" lang="en" sz="1600">
                <a:solidFill>
                  <a:srgbClr val="333333"/>
                </a:solidFill>
                <a:highlight>
                  <a:srgbClr val="F1C232"/>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A4C2F4"/>
                </a:highlight>
                <a:latin typeface="Roboto"/>
                <a:ea typeface="Roboto"/>
                <a:cs typeface="Roboto"/>
                <a:sym typeface="Roboto"/>
              </a:rPr>
              <a:t>8</a:t>
            </a:r>
            <a:r>
              <a:rPr b="1" baseline="30000" lang="en" sz="1600">
                <a:solidFill>
                  <a:srgbClr val="333333"/>
                </a:solidFill>
                <a:highlight>
                  <a:srgbClr val="A4C2F4"/>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43" name="Google Shape;143;p23"/>
          <p:cNvSpPr txBox="1"/>
          <p:nvPr/>
        </p:nvSpPr>
        <p:spPr>
          <a:xfrm>
            <a:off x="608567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Spring</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D7E6B"/>
                </a:highlight>
                <a:latin typeface="Roboto"/>
                <a:ea typeface="Roboto"/>
                <a:cs typeface="Roboto"/>
                <a:sym typeface="Roboto"/>
              </a:rPr>
              <a:t>one quarter show for Autumn</a:t>
            </a:r>
            <a:r>
              <a:rPr lang="en" sz="1600">
                <a:solidFill>
                  <a:srgbClr val="333333"/>
                </a:solidFill>
                <a:latin typeface="Roboto"/>
                <a:ea typeface="Roboto"/>
                <a:cs typeface="Roboto"/>
                <a:sym typeface="Roboto"/>
              </a:rPr>
              <a:t> and </a:t>
            </a:r>
            <a:r>
              <a:rPr lang="en" sz="1600">
                <a:solidFill>
                  <a:srgbClr val="333333"/>
                </a:solidFill>
                <a:highlight>
                  <a:srgbClr val="F1C232"/>
                </a:highlight>
                <a:latin typeface="Roboto"/>
                <a:ea typeface="Roboto"/>
                <a:cs typeface="Roboto"/>
                <a:sym typeface="Roboto"/>
              </a:rPr>
              <a:t>cross quarter show for Winter</a:t>
            </a:r>
            <a:endParaRPr sz="1600">
              <a:solidFill>
                <a:srgbClr val="333333"/>
              </a:solidFill>
              <a:highlight>
                <a:srgbClr val="F1C232"/>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B6D7A8"/>
                </a:highlight>
                <a:latin typeface="Roboto"/>
                <a:ea typeface="Roboto"/>
                <a:cs typeface="Roboto"/>
                <a:sym typeface="Roboto"/>
              </a:rPr>
              <a:t>6</a:t>
            </a:r>
            <a:r>
              <a:rPr b="1" baseline="30000" lang="en" sz="1600">
                <a:solidFill>
                  <a:srgbClr val="333333"/>
                </a:solidFill>
                <a:highlight>
                  <a:srgbClr val="B6D7A8"/>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5A6BD"/>
                </a:highlight>
                <a:latin typeface="Roboto"/>
                <a:ea typeface="Roboto"/>
                <a:cs typeface="Roboto"/>
                <a:sym typeface="Roboto"/>
              </a:rPr>
              <a:t>8</a:t>
            </a:r>
            <a:r>
              <a:rPr b="1" baseline="30000" lang="en" sz="1600">
                <a:solidFill>
                  <a:srgbClr val="333333"/>
                </a:solidFill>
                <a:highlight>
                  <a:srgbClr val="D5A6BD"/>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44" name="Google Shape;144;p23"/>
          <p:cNvSpPr/>
          <p:nvPr/>
        </p:nvSpPr>
        <p:spPr>
          <a:xfrm>
            <a:off x="2688476" y="2571750"/>
            <a:ext cx="3559140" cy="638871"/>
          </a:xfrm>
          <a:custGeom>
            <a:rect b="b" l="l" r="r" t="t"/>
            <a:pathLst>
              <a:path extrusionOk="0" h="72148" w="67271">
                <a:moveTo>
                  <a:pt x="0" y="1440"/>
                </a:moveTo>
                <a:cubicBezTo>
                  <a:pt x="8429" y="2340"/>
                  <a:pt x="39364" y="-4944"/>
                  <a:pt x="50576" y="6841"/>
                </a:cubicBezTo>
                <a:cubicBezTo>
                  <a:pt x="61788" y="18626"/>
                  <a:pt x="64489" y="61264"/>
                  <a:pt x="67271" y="72148"/>
                </a:cubicBezTo>
              </a:path>
            </a:pathLst>
          </a:custGeom>
          <a:noFill/>
          <a:ln cap="flat" cmpd="sng" w="76200">
            <a:solidFill>
              <a:srgbClr val="FF0000"/>
            </a:solidFill>
            <a:prstDash val="solid"/>
            <a:round/>
            <a:headEnd len="med" w="med" type="none"/>
            <a:tailEnd len="med" w="med" type="triangle"/>
          </a:ln>
        </p:spPr>
      </p:sp>
      <p:sp>
        <p:nvSpPr>
          <p:cNvPr id="145" name="Google Shape;145;p23"/>
          <p:cNvSpPr/>
          <p:nvPr/>
        </p:nvSpPr>
        <p:spPr>
          <a:xfrm rot="10800000">
            <a:off x="6975197" y="2728720"/>
            <a:ext cx="2114328" cy="699655"/>
          </a:xfrm>
          <a:custGeom>
            <a:rect b="b" l="l" r="r" t="t"/>
            <a:pathLst>
              <a:path extrusionOk="0" h="72148" w="67271">
                <a:moveTo>
                  <a:pt x="0" y="1440"/>
                </a:moveTo>
                <a:cubicBezTo>
                  <a:pt x="8429" y="2340"/>
                  <a:pt x="39364" y="-4944"/>
                  <a:pt x="50576" y="6841"/>
                </a:cubicBezTo>
                <a:cubicBezTo>
                  <a:pt x="61788" y="18626"/>
                  <a:pt x="64489" y="61264"/>
                  <a:pt x="67271" y="72148"/>
                </a:cubicBezTo>
              </a:path>
            </a:pathLst>
          </a:custGeom>
          <a:noFill/>
          <a:ln cap="flat" cmpd="sng" w="76200">
            <a:solidFill>
              <a:srgbClr val="FF0000"/>
            </a:solidFill>
            <a:prstDash val="solid"/>
            <a:round/>
            <a:headEnd len="med" w="med" type="none"/>
            <a:tailEnd len="med" w="med" type="none"/>
          </a:ln>
        </p:spPr>
      </p:sp>
      <p:sp>
        <p:nvSpPr>
          <p:cNvPr id="146" name="Google Shape;146;p23"/>
          <p:cNvSpPr/>
          <p:nvPr/>
        </p:nvSpPr>
        <p:spPr>
          <a:xfrm>
            <a:off x="89450" y="3082175"/>
            <a:ext cx="3129615" cy="638871"/>
          </a:xfrm>
          <a:custGeom>
            <a:rect b="b" l="l" r="r" t="t"/>
            <a:pathLst>
              <a:path extrusionOk="0" h="72148" w="67271">
                <a:moveTo>
                  <a:pt x="0" y="1440"/>
                </a:moveTo>
                <a:cubicBezTo>
                  <a:pt x="8429" y="2340"/>
                  <a:pt x="39364" y="-4944"/>
                  <a:pt x="50576" y="6841"/>
                </a:cubicBezTo>
                <a:cubicBezTo>
                  <a:pt x="61788" y="18626"/>
                  <a:pt x="64489" y="61264"/>
                  <a:pt x="67271" y="72148"/>
                </a:cubicBezTo>
              </a:path>
            </a:pathLst>
          </a:custGeom>
          <a:noFill/>
          <a:ln cap="flat" cmpd="sng" w="76200">
            <a:solidFill>
              <a:srgbClr val="FF0000"/>
            </a:solidFill>
            <a:prstDash val="solid"/>
            <a:round/>
            <a:headEnd len="med" w="med" type="none"/>
            <a:tailEnd len="med" w="med" type="triangl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Overview Calendar</a:t>
            </a:r>
            <a:endParaRPr/>
          </a:p>
        </p:txBody>
      </p:sp>
      <p:sp>
        <p:nvSpPr>
          <p:cNvPr id="152" name="Google Shape;152;p24"/>
          <p:cNvSpPr txBox="1"/>
          <p:nvPr/>
        </p:nvSpPr>
        <p:spPr>
          <a:xfrm>
            <a:off x="23502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Autumn</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A4C2F4"/>
                </a:highlight>
                <a:latin typeface="Roboto"/>
                <a:ea typeface="Roboto"/>
                <a:cs typeface="Roboto"/>
                <a:sym typeface="Roboto"/>
              </a:rPr>
              <a:t>one quarter show for Winter</a:t>
            </a:r>
            <a:r>
              <a:rPr lang="en" sz="1600">
                <a:solidFill>
                  <a:srgbClr val="333333"/>
                </a:solidFill>
                <a:latin typeface="Roboto"/>
                <a:ea typeface="Roboto"/>
                <a:cs typeface="Roboto"/>
                <a:sym typeface="Roboto"/>
              </a:rPr>
              <a:t> and </a:t>
            </a:r>
            <a:r>
              <a:rPr lang="en" sz="1600">
                <a:solidFill>
                  <a:srgbClr val="333333"/>
                </a:solidFill>
                <a:highlight>
                  <a:srgbClr val="B6D7A8"/>
                </a:highlight>
                <a:latin typeface="Roboto"/>
                <a:ea typeface="Roboto"/>
                <a:cs typeface="Roboto"/>
                <a:sym typeface="Roboto"/>
              </a:rPr>
              <a:t>cross quarter show for Spring</a:t>
            </a:r>
            <a:endParaRPr b="1" sz="1600">
              <a:solidFill>
                <a:srgbClr val="333333"/>
              </a:solidFill>
              <a:highlight>
                <a:srgbClr val="B6D7A8"/>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A2C4C9"/>
                </a:highlight>
                <a:latin typeface="Roboto"/>
                <a:ea typeface="Roboto"/>
                <a:cs typeface="Roboto"/>
                <a:sym typeface="Roboto"/>
              </a:rPr>
              <a:t>6</a:t>
            </a:r>
            <a:r>
              <a:rPr b="1" baseline="30000" lang="en" sz="1600">
                <a:solidFill>
                  <a:srgbClr val="333333"/>
                </a:solidFill>
                <a:highlight>
                  <a:srgbClr val="A2C4C9"/>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D7E6B"/>
                </a:highlight>
                <a:latin typeface="Roboto"/>
                <a:ea typeface="Roboto"/>
                <a:cs typeface="Roboto"/>
                <a:sym typeface="Roboto"/>
              </a:rPr>
              <a:t>8</a:t>
            </a:r>
            <a:r>
              <a:rPr b="1" baseline="30000" lang="en" sz="1600">
                <a:solidFill>
                  <a:srgbClr val="333333"/>
                </a:solidFill>
                <a:highlight>
                  <a:srgbClr val="DD7E6B"/>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sz="1600">
              <a:solidFill>
                <a:srgbClr val="333333"/>
              </a:solidFill>
              <a:latin typeface="Roboto"/>
              <a:ea typeface="Roboto"/>
              <a:cs typeface="Roboto"/>
              <a:sym typeface="Roboto"/>
            </a:endParaRPr>
          </a:p>
        </p:txBody>
      </p:sp>
      <p:sp>
        <p:nvSpPr>
          <p:cNvPr id="153" name="Google Shape;153;p24"/>
          <p:cNvSpPr txBox="1"/>
          <p:nvPr/>
        </p:nvSpPr>
        <p:spPr>
          <a:xfrm>
            <a:off x="3160350"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Winter</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5A6BD"/>
                </a:highlight>
                <a:latin typeface="Roboto"/>
                <a:ea typeface="Roboto"/>
                <a:cs typeface="Roboto"/>
                <a:sym typeface="Roboto"/>
              </a:rPr>
              <a:t>one quarter show for Spring</a:t>
            </a:r>
            <a:r>
              <a:rPr lang="en" sz="1600">
                <a:solidFill>
                  <a:srgbClr val="333333"/>
                </a:solidFill>
                <a:latin typeface="Roboto"/>
                <a:ea typeface="Roboto"/>
                <a:cs typeface="Roboto"/>
                <a:sym typeface="Roboto"/>
              </a:rPr>
              <a:t> and </a:t>
            </a:r>
            <a:r>
              <a:rPr lang="en" sz="1600">
                <a:solidFill>
                  <a:srgbClr val="333333"/>
                </a:solidFill>
                <a:highlight>
                  <a:srgbClr val="A2C4C9"/>
                </a:highlight>
                <a:latin typeface="Roboto"/>
                <a:ea typeface="Roboto"/>
                <a:cs typeface="Roboto"/>
                <a:sym typeface="Roboto"/>
              </a:rPr>
              <a:t>cross quarter show for Autumn</a:t>
            </a:r>
            <a:endParaRPr sz="1600">
              <a:solidFill>
                <a:srgbClr val="333333"/>
              </a:solidFill>
              <a:highlight>
                <a:srgbClr val="A2C4C9"/>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F1C232"/>
                </a:highlight>
                <a:latin typeface="Roboto"/>
                <a:ea typeface="Roboto"/>
                <a:cs typeface="Roboto"/>
                <a:sym typeface="Roboto"/>
              </a:rPr>
              <a:t>6</a:t>
            </a:r>
            <a:r>
              <a:rPr b="1" baseline="30000" lang="en" sz="1600">
                <a:solidFill>
                  <a:srgbClr val="333333"/>
                </a:solidFill>
                <a:highlight>
                  <a:srgbClr val="F1C232"/>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A4C2F4"/>
                </a:highlight>
                <a:latin typeface="Roboto"/>
                <a:ea typeface="Roboto"/>
                <a:cs typeface="Roboto"/>
                <a:sym typeface="Roboto"/>
              </a:rPr>
              <a:t>8</a:t>
            </a:r>
            <a:r>
              <a:rPr b="1" baseline="30000" lang="en" sz="1600">
                <a:solidFill>
                  <a:srgbClr val="333333"/>
                </a:solidFill>
                <a:highlight>
                  <a:srgbClr val="A4C2F4"/>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54" name="Google Shape;154;p24"/>
          <p:cNvSpPr txBox="1"/>
          <p:nvPr/>
        </p:nvSpPr>
        <p:spPr>
          <a:xfrm>
            <a:off x="608567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Spring</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D7E6B"/>
                </a:highlight>
                <a:latin typeface="Roboto"/>
                <a:ea typeface="Roboto"/>
                <a:cs typeface="Roboto"/>
                <a:sym typeface="Roboto"/>
              </a:rPr>
              <a:t>one quarter show for Autumn</a:t>
            </a:r>
            <a:r>
              <a:rPr lang="en" sz="1600">
                <a:solidFill>
                  <a:srgbClr val="333333"/>
                </a:solidFill>
                <a:latin typeface="Roboto"/>
                <a:ea typeface="Roboto"/>
                <a:cs typeface="Roboto"/>
                <a:sym typeface="Roboto"/>
              </a:rPr>
              <a:t> and </a:t>
            </a:r>
            <a:r>
              <a:rPr lang="en" sz="1600">
                <a:solidFill>
                  <a:srgbClr val="333333"/>
                </a:solidFill>
                <a:highlight>
                  <a:srgbClr val="F1C232"/>
                </a:highlight>
                <a:latin typeface="Roboto"/>
                <a:ea typeface="Roboto"/>
                <a:cs typeface="Roboto"/>
                <a:sym typeface="Roboto"/>
              </a:rPr>
              <a:t>cross quarter show for Winter</a:t>
            </a:r>
            <a:endParaRPr sz="1600">
              <a:solidFill>
                <a:srgbClr val="333333"/>
              </a:solidFill>
              <a:highlight>
                <a:srgbClr val="F1C232"/>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B6D7A8"/>
                </a:highlight>
                <a:latin typeface="Roboto"/>
                <a:ea typeface="Roboto"/>
                <a:cs typeface="Roboto"/>
                <a:sym typeface="Roboto"/>
              </a:rPr>
              <a:t>6</a:t>
            </a:r>
            <a:r>
              <a:rPr b="1" baseline="30000" lang="en" sz="1600">
                <a:solidFill>
                  <a:srgbClr val="333333"/>
                </a:solidFill>
                <a:highlight>
                  <a:srgbClr val="B6D7A8"/>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5A6BD"/>
                </a:highlight>
                <a:latin typeface="Roboto"/>
                <a:ea typeface="Roboto"/>
                <a:cs typeface="Roboto"/>
                <a:sym typeface="Roboto"/>
              </a:rPr>
              <a:t>8</a:t>
            </a:r>
            <a:r>
              <a:rPr b="1" baseline="30000" lang="en" sz="1600">
                <a:solidFill>
                  <a:srgbClr val="333333"/>
                </a:solidFill>
                <a:highlight>
                  <a:srgbClr val="D5A6BD"/>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Overview Calendar: Example</a:t>
            </a:r>
            <a:endParaRPr/>
          </a:p>
        </p:txBody>
      </p:sp>
      <p:pic>
        <p:nvPicPr>
          <p:cNvPr id="160" name="Google Shape;160;p25"/>
          <p:cNvPicPr preferRelativeResize="0"/>
          <p:nvPr/>
        </p:nvPicPr>
        <p:blipFill>
          <a:blip r:embed="rId3">
            <a:alphaModFix/>
          </a:blip>
          <a:stretch>
            <a:fillRect/>
          </a:stretch>
        </p:blipFill>
        <p:spPr>
          <a:xfrm>
            <a:off x="0" y="368825"/>
            <a:ext cx="9143998" cy="44058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371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Budgeting (Proposed)*</a:t>
            </a:r>
            <a:endParaRPr/>
          </a:p>
        </p:txBody>
      </p:sp>
      <p:sp>
        <p:nvSpPr>
          <p:cNvPr id="166" name="Google Shape;166;p26"/>
          <p:cNvSpPr txBox="1"/>
          <p:nvPr>
            <p:ph idx="1" type="body"/>
          </p:nvPr>
        </p:nvSpPr>
        <p:spPr>
          <a:xfrm>
            <a:off x="244550" y="4066200"/>
            <a:ext cx="8520600" cy="755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i="1" lang="en"/>
              <a:t>*</a:t>
            </a:r>
            <a:r>
              <a:rPr i="1" lang="en"/>
              <a:t>We are still trying to figure out what an appropriate budget and budget timeline would look like for each show and would love your feedback! </a:t>
            </a:r>
            <a:endParaRPr i="1"/>
          </a:p>
        </p:txBody>
      </p:sp>
      <p:sp>
        <p:nvSpPr>
          <p:cNvPr id="167" name="Google Shape;167;p26"/>
          <p:cNvSpPr txBox="1"/>
          <p:nvPr>
            <p:ph idx="1" type="body"/>
          </p:nvPr>
        </p:nvSpPr>
        <p:spPr>
          <a:xfrm>
            <a:off x="374700" y="1417425"/>
            <a:ext cx="3882600" cy="2553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Cross-Quarter</a:t>
            </a:r>
            <a:r>
              <a:rPr lang="en"/>
              <a:t> - up to </a:t>
            </a:r>
            <a:r>
              <a:rPr b="1" lang="en">
                <a:solidFill>
                  <a:srgbClr val="993300"/>
                </a:solidFill>
              </a:rPr>
              <a:t>$5,000</a:t>
            </a:r>
            <a:r>
              <a:rPr lang="en"/>
              <a:t> 	</a:t>
            </a:r>
            <a:endParaRPr b="1">
              <a:solidFill>
                <a:srgbClr val="993300"/>
              </a:solidFill>
            </a:endParaRPr>
          </a:p>
          <a:p>
            <a:pPr indent="0" lvl="0" marL="0" rtl="0" algn="l">
              <a:spcBef>
                <a:spcPts val="1200"/>
              </a:spcBef>
              <a:spcAft>
                <a:spcPts val="0"/>
              </a:spcAft>
              <a:buNone/>
            </a:pPr>
            <a:r>
              <a:rPr b="1" lang="en"/>
              <a:t>One-Quarter</a:t>
            </a:r>
            <a:r>
              <a:rPr lang="en"/>
              <a:t> - up to </a:t>
            </a:r>
            <a:r>
              <a:rPr b="1" lang="en">
                <a:solidFill>
                  <a:srgbClr val="993300"/>
                </a:solidFill>
              </a:rPr>
              <a:t>$3,000 </a:t>
            </a:r>
            <a:r>
              <a:rPr lang="en"/>
              <a:t>		</a:t>
            </a:r>
            <a:endParaRPr b="1"/>
          </a:p>
          <a:p>
            <a:pPr indent="0" lvl="0" marL="0" rtl="0" algn="l">
              <a:spcBef>
                <a:spcPts val="1200"/>
              </a:spcBef>
              <a:spcAft>
                <a:spcPts val="0"/>
              </a:spcAft>
              <a:buNone/>
            </a:pPr>
            <a:r>
              <a:rPr b="1" lang="en"/>
              <a:t>Workshops</a:t>
            </a:r>
            <a:r>
              <a:rPr lang="en"/>
              <a:t> - up to </a:t>
            </a:r>
            <a:r>
              <a:rPr b="1" lang="en">
                <a:solidFill>
                  <a:srgbClr val="993300"/>
                </a:solidFill>
              </a:rPr>
              <a:t>$250 </a:t>
            </a:r>
            <a:endParaRPr b="1">
              <a:solidFill>
                <a:srgbClr val="993300"/>
              </a:solidFill>
            </a:endParaRPr>
          </a:p>
          <a:p>
            <a:pPr indent="0" lvl="0" marL="0" rtl="0" algn="l">
              <a:spcBef>
                <a:spcPts val="1200"/>
              </a:spcBef>
              <a:spcAft>
                <a:spcPts val="0"/>
              </a:spcAft>
              <a:buClr>
                <a:schemeClr val="dk1"/>
              </a:buClr>
              <a:buSzPct val="61111"/>
              <a:buFont typeface="Arial"/>
              <a:buNone/>
            </a:pPr>
            <a:r>
              <a:rPr b="1" lang="en"/>
              <a:t>Collaborations &amp; Site-Specific</a:t>
            </a:r>
            <a:r>
              <a:rPr lang="en"/>
              <a:t> - varies</a:t>
            </a:r>
            <a:endParaRPr/>
          </a:p>
          <a:p>
            <a:pPr indent="0" lvl="0" marL="0" rtl="0" algn="l">
              <a:spcBef>
                <a:spcPts val="1200"/>
              </a:spcBef>
              <a:spcAft>
                <a:spcPts val="0"/>
              </a:spcAft>
              <a:buNone/>
            </a:pPr>
            <a:r>
              <a:t/>
            </a:r>
            <a:endParaRPr b="1">
              <a:solidFill>
                <a:srgbClr val="993300"/>
              </a:solidFill>
            </a:endParaRPr>
          </a:p>
          <a:p>
            <a:pPr indent="0" lvl="0" marL="0" rtl="0" algn="l">
              <a:spcBef>
                <a:spcPts val="1200"/>
              </a:spcBef>
              <a:spcAft>
                <a:spcPts val="1200"/>
              </a:spcAft>
              <a:buNone/>
            </a:pPr>
            <a:r>
              <a:t/>
            </a:r>
            <a:endParaRPr/>
          </a:p>
        </p:txBody>
      </p:sp>
      <p:sp>
        <p:nvSpPr>
          <p:cNvPr id="168" name="Google Shape;168;p26"/>
          <p:cNvSpPr txBox="1"/>
          <p:nvPr>
            <p:ph idx="1" type="body"/>
          </p:nvPr>
        </p:nvSpPr>
        <p:spPr>
          <a:xfrm>
            <a:off x="4257300" y="335750"/>
            <a:ext cx="4377900" cy="3730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u="sng"/>
              <a:t>Timeline: </a:t>
            </a:r>
            <a:endParaRPr b="1" sz="1600"/>
          </a:p>
          <a:p>
            <a:pPr indent="0" lvl="0" marL="0" rtl="0" algn="l">
              <a:spcBef>
                <a:spcPts val="0"/>
              </a:spcBef>
              <a:spcAft>
                <a:spcPts val="0"/>
              </a:spcAft>
              <a:buNone/>
            </a:pPr>
            <a:r>
              <a:rPr b="1" lang="en" sz="1600"/>
              <a:t>2nd Week (Fri): Proposals Due</a:t>
            </a:r>
            <a:endParaRPr sz="1600"/>
          </a:p>
          <a:p>
            <a:pPr indent="0" lvl="0" marL="0" rtl="0" algn="l">
              <a:spcBef>
                <a:spcPts val="0"/>
              </a:spcBef>
              <a:spcAft>
                <a:spcPts val="0"/>
              </a:spcAft>
              <a:buNone/>
            </a:pPr>
            <a:r>
              <a:rPr lang="en" sz="1400"/>
              <a:t>A proposed rough budget to the nearest $500 is due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ct val="68750"/>
              <a:buFont typeface="Arial"/>
              <a:buNone/>
            </a:pPr>
            <a:r>
              <a:rPr b="1" lang="en" sz="1600"/>
              <a:t>3r</a:t>
            </a:r>
            <a:r>
              <a:rPr b="1" lang="en" sz="1600"/>
              <a:t>d Week (Fri): Shows Announced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600"/>
              <a:t>8th Week (Fri): Uber Prod Budget Finalized</a:t>
            </a:r>
            <a:r>
              <a:rPr lang="en" sz="1600"/>
              <a:t> </a:t>
            </a:r>
            <a:endParaRPr sz="1600"/>
          </a:p>
          <a:p>
            <a:pPr indent="0" lvl="0" marL="0" rtl="0" algn="l">
              <a:spcBef>
                <a:spcPts val="0"/>
              </a:spcBef>
              <a:spcAft>
                <a:spcPts val="0"/>
              </a:spcAft>
              <a:buNone/>
            </a:pPr>
            <a:r>
              <a:rPr lang="en" sz="1400"/>
              <a:t>Itemized budgets due to Committee, and may be adjusted up to $500 from proposed budget (w/i cap)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600"/>
              <a:t>9</a:t>
            </a:r>
            <a:r>
              <a:rPr b="1" lang="en" sz="1600"/>
              <a:t>th Week: Uber Prod</a:t>
            </a:r>
            <a:endParaRPr sz="1600"/>
          </a:p>
          <a:p>
            <a:pPr indent="0" lvl="0" marL="0" rtl="0" algn="l">
              <a:spcBef>
                <a:spcPts val="0"/>
              </a:spcBef>
              <a:spcAft>
                <a:spcPts val="0"/>
              </a:spcAft>
              <a:buClr>
                <a:schemeClr val="dk1"/>
              </a:buClr>
              <a:buSzPct val="78571"/>
              <a:buFont typeface="Arial"/>
              <a:buNone/>
            </a:pPr>
            <a:r>
              <a:rPr lang="en" sz="1400"/>
              <a:t>Itemized budgets presented to pro-staff during Uber Prod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600"/>
              <a:t>3rd Week (Fri) </a:t>
            </a:r>
            <a:r>
              <a:rPr b="1" lang="en" sz="1600"/>
              <a:t>(</a:t>
            </a:r>
            <a:r>
              <a:rPr b="1" lang="en" sz="1600"/>
              <a:t>Performance Quarter)</a:t>
            </a:r>
            <a:r>
              <a:rPr lang="en" sz="1600"/>
              <a:t> </a:t>
            </a:r>
            <a:endParaRPr sz="1600"/>
          </a:p>
          <a:p>
            <a:pPr indent="0" lvl="0" marL="0" rtl="0" algn="l">
              <a:spcBef>
                <a:spcPts val="0"/>
              </a:spcBef>
              <a:spcAft>
                <a:spcPts val="0"/>
              </a:spcAft>
              <a:buNone/>
            </a:pPr>
            <a:r>
              <a:rPr lang="en" sz="1400"/>
              <a:t>Deadline by which One-Quarter and Cross-Quarter shows may apply for up to $1,000 beyond Uber Prod budget</a:t>
            </a:r>
            <a:endParaRPr sz="1400"/>
          </a:p>
        </p:txBody>
      </p:sp>
      <p:cxnSp>
        <p:nvCxnSpPr>
          <p:cNvPr id="169" name="Google Shape;169;p26"/>
          <p:cNvCxnSpPr/>
          <p:nvPr/>
        </p:nvCxnSpPr>
        <p:spPr>
          <a:xfrm flipH="1" rot="10800000">
            <a:off x="4335900" y="3228025"/>
            <a:ext cx="1054200" cy="7200"/>
          </a:xfrm>
          <a:prstGeom prst="straightConnector1">
            <a:avLst/>
          </a:prstGeom>
          <a:noFill/>
          <a:ln cap="flat" cmpd="sng" w="28575">
            <a:solidFill>
              <a:srgbClr val="9933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Quarter Timeline</a:t>
            </a:r>
            <a:endParaRPr/>
          </a:p>
        </p:txBody>
      </p:sp>
      <p:sp>
        <p:nvSpPr>
          <p:cNvPr id="175" name="Google Shape;175;p27"/>
          <p:cNvSpPr txBox="1"/>
          <p:nvPr>
            <p:ph idx="1" type="body"/>
          </p:nvPr>
        </p:nvSpPr>
        <p:spPr>
          <a:xfrm>
            <a:off x="311700" y="1017725"/>
            <a:ext cx="8520600" cy="38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2</a:t>
            </a:r>
            <a:r>
              <a:rPr b="1" baseline="30000" lang="en"/>
              <a:t>nd</a:t>
            </a:r>
            <a:r>
              <a:rPr b="1" lang="en"/>
              <a:t> Week, Friday 5pm:</a:t>
            </a:r>
            <a:r>
              <a:rPr lang="en"/>
              <a:t> written mainstage proposals and scripts due to Committee</a:t>
            </a:r>
            <a:endParaRPr/>
          </a:p>
          <a:p>
            <a:pPr indent="0" lvl="0" marL="0" rtl="0" algn="l">
              <a:spcBef>
                <a:spcPts val="1200"/>
              </a:spcBef>
              <a:spcAft>
                <a:spcPts val="0"/>
              </a:spcAft>
              <a:buNone/>
            </a:pPr>
            <a:r>
              <a:rPr b="1" lang="en"/>
              <a:t>3</a:t>
            </a:r>
            <a:r>
              <a:rPr b="1" baseline="30000" lang="en"/>
              <a:t>rd</a:t>
            </a:r>
            <a:r>
              <a:rPr b="1" lang="en"/>
              <a:t> Week: </a:t>
            </a:r>
            <a:r>
              <a:rPr lang="en"/>
              <a:t>proposers meet with Committee members individually</a:t>
            </a:r>
            <a:endParaRPr/>
          </a:p>
          <a:p>
            <a:pPr indent="0" lvl="0" marL="0" rtl="0" algn="l">
              <a:spcBef>
                <a:spcPts val="1200"/>
              </a:spcBef>
              <a:spcAft>
                <a:spcPts val="0"/>
              </a:spcAft>
              <a:buNone/>
            </a:pPr>
            <a:r>
              <a:rPr b="1" lang="en"/>
              <a:t>3</a:t>
            </a:r>
            <a:r>
              <a:rPr b="1" baseline="30000" lang="en"/>
              <a:t>rd</a:t>
            </a:r>
            <a:r>
              <a:rPr b="1" lang="en"/>
              <a:t> Week, Friday 5pm:</a:t>
            </a:r>
            <a:r>
              <a:rPr lang="en"/>
              <a:t> public mainstage proposal meeting + Q&amp;A</a:t>
            </a:r>
            <a:endParaRPr/>
          </a:p>
          <a:p>
            <a:pPr indent="0" lvl="0" marL="0" rtl="0" algn="l">
              <a:spcBef>
                <a:spcPts val="1200"/>
              </a:spcBef>
              <a:spcAft>
                <a:spcPts val="0"/>
              </a:spcAft>
              <a:buNone/>
            </a:pPr>
            <a:r>
              <a:rPr b="1" lang="en"/>
              <a:t>3</a:t>
            </a:r>
            <a:r>
              <a:rPr b="1" baseline="30000" lang="en"/>
              <a:t>rd</a:t>
            </a:r>
            <a:r>
              <a:rPr b="1" lang="en"/>
              <a:t> Week, Friday evening:</a:t>
            </a:r>
            <a:r>
              <a:rPr lang="en"/>
              <a:t> mainstages are passed + announced by Committee</a:t>
            </a:r>
            <a:endParaRPr/>
          </a:p>
          <a:p>
            <a:pPr indent="0" lvl="0" marL="0" rtl="0" algn="l">
              <a:spcBef>
                <a:spcPts val="1200"/>
              </a:spcBef>
              <a:spcAft>
                <a:spcPts val="0"/>
              </a:spcAft>
              <a:buNone/>
            </a:pPr>
            <a:r>
              <a:rPr b="1" lang="en"/>
              <a:t>5</a:t>
            </a:r>
            <a:r>
              <a:rPr b="1" baseline="30000" lang="en"/>
              <a:t>th</a:t>
            </a:r>
            <a:r>
              <a:rPr b="1" lang="en"/>
              <a:t> Week, Friday 5pm: </a:t>
            </a:r>
            <a:r>
              <a:rPr lang="en"/>
              <a:t>workshops and site-specific work proposals due</a:t>
            </a:r>
            <a:endParaRPr/>
          </a:p>
          <a:p>
            <a:pPr indent="0" lvl="0" marL="0" rtl="0" algn="l">
              <a:spcBef>
                <a:spcPts val="1200"/>
              </a:spcBef>
              <a:spcAft>
                <a:spcPts val="0"/>
              </a:spcAft>
              <a:buNone/>
            </a:pPr>
            <a:r>
              <a:rPr b="1" lang="en"/>
              <a:t>6</a:t>
            </a:r>
            <a:r>
              <a:rPr b="1" baseline="30000" lang="en"/>
              <a:t>th</a:t>
            </a:r>
            <a:r>
              <a:rPr b="1" lang="en"/>
              <a:t> Week, Monday 5pm:</a:t>
            </a:r>
            <a:r>
              <a:rPr lang="en"/>
              <a:t> public workshops and site-specific work proposal meeting</a:t>
            </a:r>
            <a:endParaRPr/>
          </a:p>
          <a:p>
            <a:pPr indent="0" lvl="0" marL="0" rtl="0" algn="l">
              <a:spcBef>
                <a:spcPts val="1200"/>
              </a:spcBef>
              <a:spcAft>
                <a:spcPts val="0"/>
              </a:spcAft>
              <a:buNone/>
            </a:pPr>
            <a:r>
              <a:rPr b="1" lang="en"/>
              <a:t>6</a:t>
            </a:r>
            <a:r>
              <a:rPr b="1" baseline="30000" lang="en"/>
              <a:t>th</a:t>
            </a:r>
            <a:r>
              <a:rPr b="1" lang="en"/>
              <a:t> Week, Monday evening:</a:t>
            </a:r>
            <a:r>
              <a:rPr lang="en"/>
              <a:t> workshops and site-specific works are passed</a:t>
            </a:r>
            <a:endParaRPr/>
          </a:p>
          <a:p>
            <a:pPr indent="0" lvl="0" marL="0" rtl="0" algn="l">
              <a:spcBef>
                <a:spcPts val="1200"/>
              </a:spcBef>
              <a:spcAft>
                <a:spcPts val="1200"/>
              </a:spcAft>
              <a:buNone/>
            </a:pPr>
            <a:r>
              <a:rPr b="1" lang="en"/>
              <a:t>8</a:t>
            </a:r>
            <a:r>
              <a:rPr b="1" baseline="30000" lang="en"/>
              <a:t>th</a:t>
            </a:r>
            <a:r>
              <a:rPr b="1" lang="en"/>
              <a:t> Week, Friday: </a:t>
            </a:r>
            <a:r>
              <a:rPr lang="en"/>
              <a:t>mainstage final budgets submitted prior to Uber Prod in 9</a:t>
            </a:r>
            <a:r>
              <a:rPr baseline="30000" lang="en"/>
              <a:t>th</a:t>
            </a:r>
            <a:r>
              <a:rPr lang="en"/>
              <a:t> week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Quarter Timeline</a:t>
            </a:r>
            <a:endParaRPr/>
          </a:p>
        </p:txBody>
      </p:sp>
      <p:sp>
        <p:nvSpPr>
          <p:cNvPr id="181" name="Google Shape;181;p28"/>
          <p:cNvSpPr txBox="1"/>
          <p:nvPr>
            <p:ph idx="1" type="body"/>
          </p:nvPr>
        </p:nvSpPr>
        <p:spPr>
          <a:xfrm>
            <a:off x="311700" y="1152475"/>
            <a:ext cx="8520600" cy="38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1</a:t>
            </a:r>
            <a:r>
              <a:rPr b="1" baseline="30000" lang="en"/>
              <a:t>st </a:t>
            </a:r>
            <a:r>
              <a:rPr b="1" lang="en"/>
              <a:t>Week, Tuesday through Thursday: </a:t>
            </a:r>
            <a:r>
              <a:rPr lang="en"/>
              <a:t>auditions</a:t>
            </a:r>
            <a:endParaRPr/>
          </a:p>
          <a:p>
            <a:pPr indent="0" lvl="0" marL="0" rtl="0" algn="l">
              <a:spcBef>
                <a:spcPts val="1200"/>
              </a:spcBef>
              <a:spcAft>
                <a:spcPts val="0"/>
              </a:spcAft>
              <a:buNone/>
            </a:pPr>
            <a:r>
              <a:rPr b="1" lang="en"/>
              <a:t>3</a:t>
            </a:r>
            <a:r>
              <a:rPr b="1" baseline="30000" lang="en"/>
              <a:t>rd</a:t>
            </a:r>
            <a:r>
              <a:rPr b="1" lang="en"/>
              <a:t> Week, Friday: </a:t>
            </a:r>
            <a:r>
              <a:rPr lang="en"/>
              <a:t>last day to submit a budget extension request for shows performing in current quarter</a:t>
            </a:r>
            <a:endParaRPr/>
          </a:p>
          <a:p>
            <a:pPr indent="0" lvl="0" marL="0" rtl="0" algn="l">
              <a:spcBef>
                <a:spcPts val="1200"/>
              </a:spcBef>
              <a:spcAft>
                <a:spcPts val="0"/>
              </a:spcAft>
              <a:buNone/>
            </a:pPr>
            <a:r>
              <a:rPr b="1" lang="en"/>
              <a:t>4</a:t>
            </a:r>
            <a:r>
              <a:rPr b="1" baseline="30000" lang="en"/>
              <a:t>th</a:t>
            </a:r>
            <a:r>
              <a:rPr b="1" lang="en"/>
              <a:t>/5</a:t>
            </a:r>
            <a:r>
              <a:rPr b="1" baseline="30000" lang="en"/>
              <a:t>th</a:t>
            </a:r>
            <a:r>
              <a:rPr b="1" lang="en"/>
              <a:t> Week:</a:t>
            </a:r>
            <a:r>
              <a:rPr lang="en"/>
              <a:t> workshop performances</a:t>
            </a:r>
            <a:endParaRPr/>
          </a:p>
          <a:p>
            <a:pPr indent="0" lvl="0" marL="0" rtl="0" algn="l">
              <a:spcBef>
                <a:spcPts val="1200"/>
              </a:spcBef>
              <a:spcAft>
                <a:spcPts val="1200"/>
              </a:spcAft>
              <a:buNone/>
            </a:pPr>
            <a:r>
              <a:rPr b="1" lang="en"/>
              <a:t>6</a:t>
            </a:r>
            <a:r>
              <a:rPr b="1" baseline="30000" lang="en"/>
              <a:t>th</a:t>
            </a:r>
            <a:r>
              <a:rPr b="1" lang="en"/>
              <a:t>-8</a:t>
            </a:r>
            <a:r>
              <a:rPr b="1" baseline="30000" lang="en"/>
              <a:t>th</a:t>
            </a:r>
            <a:r>
              <a:rPr b="1" lang="en"/>
              <a:t> Week: </a:t>
            </a:r>
            <a:r>
              <a:rPr lang="en"/>
              <a:t>performances of Single-Quarter show(s) and Cross-Quarter show (passed two quarters prior)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Assembling a Team</a:t>
            </a:r>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Assembling a team is tough. We want to address that.</a:t>
            </a:r>
            <a:endParaRPr/>
          </a:p>
          <a:p>
            <a:pPr indent="-342900" lvl="0" marL="457200" rtl="0" algn="l">
              <a:spcBef>
                <a:spcPts val="0"/>
              </a:spcBef>
              <a:spcAft>
                <a:spcPts val="0"/>
              </a:spcAft>
              <a:buSzPts val="1800"/>
              <a:buChar char="-"/>
            </a:pPr>
            <a:r>
              <a:rPr lang="en"/>
              <a:t>Continue sending out quarterly “</a:t>
            </a:r>
            <a:r>
              <a:rPr lang="en"/>
              <a:t>interest</a:t>
            </a:r>
            <a:r>
              <a:rPr lang="en"/>
              <a:t> forms” to the community </a:t>
            </a:r>
            <a:endParaRPr/>
          </a:p>
          <a:p>
            <a:pPr indent="-342900" lvl="1" marL="914400" rtl="0" algn="l">
              <a:spcBef>
                <a:spcPts val="0"/>
              </a:spcBef>
              <a:spcAft>
                <a:spcPts val="0"/>
              </a:spcAft>
              <a:buSzPts val="1800"/>
              <a:buChar char="-"/>
            </a:pPr>
            <a:r>
              <a:rPr lang="en"/>
              <a:t>Allows new members to express </a:t>
            </a:r>
            <a:r>
              <a:rPr lang="en"/>
              <a:t>interest</a:t>
            </a:r>
            <a:r>
              <a:rPr lang="en"/>
              <a:t> and get their name out there w/o </a:t>
            </a:r>
            <a:r>
              <a:rPr lang="en"/>
              <a:t>previously</a:t>
            </a:r>
            <a:r>
              <a:rPr lang="en"/>
              <a:t> knowing someone </a:t>
            </a:r>
            <a:endParaRPr/>
          </a:p>
          <a:p>
            <a:pPr indent="-342900" lvl="1" marL="914400" rtl="0" algn="l">
              <a:spcBef>
                <a:spcPts val="0"/>
              </a:spcBef>
              <a:spcAft>
                <a:spcPts val="0"/>
              </a:spcAft>
              <a:buSzPts val="1800"/>
              <a:buChar char="-"/>
            </a:pPr>
            <a:r>
              <a:rPr lang="en"/>
              <a:t>Allows proposers to get find and reach out to interested designers who they may not otherwise know</a:t>
            </a:r>
            <a:endParaRPr/>
          </a:p>
          <a:p>
            <a:pPr indent="-342900" lvl="1" marL="914400" rtl="0" algn="l">
              <a:spcBef>
                <a:spcPts val="0"/>
              </a:spcBef>
              <a:spcAft>
                <a:spcPts val="0"/>
              </a:spcAft>
              <a:buSzPts val="1800"/>
              <a:buChar char="-"/>
            </a:pPr>
            <a:r>
              <a:rPr lang="en"/>
              <a:t>Later in the process, can be used for finding assistants as well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Assembling a Team</a:t>
            </a:r>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important note on proposing: </a:t>
            </a:r>
            <a:endParaRPr/>
          </a:p>
          <a:p>
            <a:pPr indent="0" lvl="0" marL="0" rtl="0" algn="l">
              <a:spcBef>
                <a:spcPts val="1200"/>
              </a:spcBef>
              <a:spcAft>
                <a:spcPts val="0"/>
              </a:spcAft>
              <a:buNone/>
            </a:pPr>
            <a:r>
              <a:rPr lang="en"/>
              <a:t>Since we’re asking for the proposals a week earlier, we want to be cognizant of the fact that assembling a team becomes harder, especially for newer proposers. </a:t>
            </a:r>
            <a:endParaRPr/>
          </a:p>
          <a:p>
            <a:pPr indent="0" lvl="0" marL="0" rtl="0" algn="l">
              <a:spcBef>
                <a:spcPts val="1200"/>
              </a:spcBef>
              <a:spcAft>
                <a:spcPts val="1200"/>
              </a:spcAft>
              <a:buNone/>
            </a:pPr>
            <a:r>
              <a:rPr lang="en"/>
              <a:t>This means taking this difficulty into account when evaluating a proposal and being there to help build that team during the proposal process and after.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Proposal Form &amp; Committee Meetings</a:t>
            </a:r>
            <a:endParaRPr/>
          </a:p>
        </p:txBody>
      </p:sp>
      <p:sp>
        <p:nvSpPr>
          <p:cNvPr id="199" name="Google Shape;199;p31"/>
          <p:cNvSpPr txBox="1"/>
          <p:nvPr>
            <p:ph idx="1" type="body"/>
          </p:nvPr>
        </p:nvSpPr>
        <p:spPr>
          <a:xfrm>
            <a:off x="620575" y="1125150"/>
            <a:ext cx="2696400" cy="325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order to submit a show proposal, proposers must complete the proposal form and meet with members of Committee members (likely during Committee office hours) to discuss the proposal. </a:t>
            </a:r>
            <a:endParaRPr/>
          </a:p>
        </p:txBody>
      </p:sp>
      <p:sp>
        <p:nvSpPr>
          <p:cNvPr id="200" name="Google Shape;200;p31"/>
          <p:cNvSpPr txBox="1"/>
          <p:nvPr>
            <p:ph idx="1" type="body"/>
          </p:nvPr>
        </p:nvSpPr>
        <p:spPr>
          <a:xfrm>
            <a:off x="3934825" y="1017725"/>
            <a:ext cx="5130000" cy="360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52"/>
              <a:buNone/>
            </a:pPr>
            <a:r>
              <a:rPr b="1" lang="en" sz="1500"/>
              <a:t>Proposal Form: </a:t>
            </a:r>
            <a:endParaRPr b="1" sz="1500"/>
          </a:p>
          <a:p>
            <a:pPr indent="-323850" lvl="0" marL="457200" rtl="0" algn="l">
              <a:lnSpc>
                <a:spcPct val="100000"/>
              </a:lnSpc>
              <a:spcBef>
                <a:spcPts val="0"/>
              </a:spcBef>
              <a:spcAft>
                <a:spcPts val="0"/>
              </a:spcAft>
              <a:buSzPts val="1500"/>
              <a:buChar char="-"/>
            </a:pPr>
            <a:r>
              <a:rPr lang="en" sz="1500"/>
              <a:t>Name and information about the proposer</a:t>
            </a:r>
            <a:endParaRPr sz="1500"/>
          </a:p>
          <a:p>
            <a:pPr indent="-323850" lvl="0" marL="457200" rtl="0" algn="l">
              <a:lnSpc>
                <a:spcPct val="100000"/>
              </a:lnSpc>
              <a:spcBef>
                <a:spcPts val="0"/>
              </a:spcBef>
              <a:spcAft>
                <a:spcPts val="0"/>
              </a:spcAft>
              <a:buSzPts val="1500"/>
              <a:buChar char="-"/>
            </a:pPr>
            <a:r>
              <a:rPr lang="en" sz="1500"/>
              <a:t>Cast size and gender breakdown</a:t>
            </a:r>
            <a:endParaRPr sz="1500"/>
          </a:p>
          <a:p>
            <a:pPr indent="-323850" lvl="0" marL="457200" rtl="0" algn="l">
              <a:lnSpc>
                <a:spcPct val="100000"/>
              </a:lnSpc>
              <a:spcBef>
                <a:spcPts val="0"/>
              </a:spcBef>
              <a:spcAft>
                <a:spcPts val="0"/>
              </a:spcAft>
              <a:buSzPts val="1500"/>
              <a:buChar char="-"/>
            </a:pPr>
            <a:r>
              <a:rPr lang="en" sz="1500"/>
              <a:t>Confirmation of meetings with pro-staff </a:t>
            </a:r>
            <a:endParaRPr sz="1500"/>
          </a:p>
          <a:p>
            <a:pPr indent="-323850" lvl="0" marL="457200" rtl="0" algn="l">
              <a:lnSpc>
                <a:spcPct val="100000"/>
              </a:lnSpc>
              <a:spcBef>
                <a:spcPts val="0"/>
              </a:spcBef>
              <a:spcAft>
                <a:spcPts val="0"/>
              </a:spcAft>
              <a:buSzPts val="1500"/>
              <a:buChar char="-"/>
            </a:pPr>
            <a:r>
              <a:rPr lang="en" sz="1500"/>
              <a:t>Run time </a:t>
            </a:r>
            <a:endParaRPr sz="1500"/>
          </a:p>
          <a:p>
            <a:pPr indent="-323850" lvl="0" marL="457200" rtl="0" algn="l">
              <a:lnSpc>
                <a:spcPct val="100000"/>
              </a:lnSpc>
              <a:spcBef>
                <a:spcPts val="0"/>
              </a:spcBef>
              <a:spcAft>
                <a:spcPts val="0"/>
              </a:spcAft>
              <a:buSzPts val="1500"/>
              <a:buChar char="-"/>
            </a:pPr>
            <a:r>
              <a:rPr lang="en" sz="1500"/>
              <a:t>Space preference </a:t>
            </a:r>
            <a:endParaRPr sz="1500"/>
          </a:p>
          <a:p>
            <a:pPr indent="-323850" lvl="0" marL="457200" rtl="0" algn="l">
              <a:lnSpc>
                <a:spcPct val="100000"/>
              </a:lnSpc>
              <a:spcBef>
                <a:spcPts val="0"/>
              </a:spcBef>
              <a:spcAft>
                <a:spcPts val="0"/>
              </a:spcAft>
              <a:buSzPts val="1500"/>
              <a:buChar char="-"/>
            </a:pPr>
            <a:r>
              <a:rPr lang="en" sz="1500"/>
              <a:t>Scale (1 quarter vs. cross quarter) </a:t>
            </a:r>
            <a:endParaRPr sz="1500"/>
          </a:p>
          <a:p>
            <a:pPr indent="-323850" lvl="0" marL="457200" rtl="0" algn="l">
              <a:lnSpc>
                <a:spcPct val="100000"/>
              </a:lnSpc>
              <a:spcBef>
                <a:spcPts val="0"/>
              </a:spcBef>
              <a:spcAft>
                <a:spcPts val="0"/>
              </a:spcAft>
              <a:buSzPts val="1500"/>
              <a:buChar char="-"/>
            </a:pPr>
            <a:r>
              <a:rPr lang="en" sz="1500"/>
              <a:t>Rough budget </a:t>
            </a:r>
            <a:endParaRPr sz="1500"/>
          </a:p>
          <a:p>
            <a:pPr indent="-323850" lvl="0" marL="457200" rtl="0" algn="l">
              <a:lnSpc>
                <a:spcPct val="100000"/>
              </a:lnSpc>
              <a:spcBef>
                <a:spcPts val="0"/>
              </a:spcBef>
              <a:spcAft>
                <a:spcPts val="0"/>
              </a:spcAft>
              <a:buSzPts val="1500"/>
              <a:buChar char="-"/>
            </a:pPr>
            <a:r>
              <a:rPr lang="en" sz="1500"/>
              <a:t>Three important images pivotal to the play</a:t>
            </a:r>
            <a:endParaRPr sz="1500"/>
          </a:p>
          <a:p>
            <a:pPr indent="-323850" lvl="0" marL="457200" rtl="0" algn="l">
              <a:lnSpc>
                <a:spcPct val="100000"/>
              </a:lnSpc>
              <a:spcBef>
                <a:spcPts val="0"/>
              </a:spcBef>
              <a:spcAft>
                <a:spcPts val="0"/>
              </a:spcAft>
              <a:buSzPts val="1500"/>
              <a:buChar char="-"/>
            </a:pPr>
            <a:r>
              <a:rPr lang="en" sz="1500"/>
              <a:t>The driving question and themes behind the production. </a:t>
            </a:r>
            <a:endParaRPr sz="1500"/>
          </a:p>
          <a:p>
            <a:pPr indent="-323850" lvl="0" marL="457200" rtl="0" algn="l">
              <a:lnSpc>
                <a:spcPct val="100000"/>
              </a:lnSpc>
              <a:spcBef>
                <a:spcPts val="0"/>
              </a:spcBef>
              <a:spcAft>
                <a:spcPts val="0"/>
              </a:spcAft>
              <a:buSzPts val="1500"/>
              <a:buChar char="-"/>
            </a:pPr>
            <a:r>
              <a:rPr lang="en" sz="1500"/>
              <a:t>The production design aesthetic of the play and the textual justification for the aesthetic choice.</a:t>
            </a:r>
            <a:endParaRPr sz="1500"/>
          </a:p>
          <a:p>
            <a:pPr indent="-323850" lvl="0" marL="457200" rtl="0" algn="l">
              <a:lnSpc>
                <a:spcPct val="100000"/>
              </a:lnSpc>
              <a:spcBef>
                <a:spcPts val="0"/>
              </a:spcBef>
              <a:spcAft>
                <a:spcPts val="0"/>
              </a:spcAft>
              <a:buSzPts val="1500"/>
              <a:buChar char="-"/>
            </a:pPr>
            <a:r>
              <a:rPr lang="en" sz="1500"/>
              <a:t>Team summary and staff bios</a:t>
            </a:r>
            <a:endParaRPr sz="1500"/>
          </a:p>
          <a:p>
            <a:pPr indent="-323850" lvl="0" marL="457200" rtl="0" algn="l">
              <a:lnSpc>
                <a:spcPct val="100000"/>
              </a:lnSpc>
              <a:spcBef>
                <a:spcPts val="0"/>
              </a:spcBef>
              <a:spcAft>
                <a:spcPts val="0"/>
              </a:spcAft>
              <a:buSzPts val="1500"/>
              <a:buChar char="-"/>
            </a:pPr>
            <a:r>
              <a:rPr lang="en" sz="1500"/>
              <a:t>Optional:  the inclusion of rough paperwork and design concepts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have UT Proposals Historically Worked? </a:t>
            </a:r>
            <a:endParaRPr/>
          </a:p>
        </p:txBody>
      </p:sp>
      <p:sp>
        <p:nvSpPr>
          <p:cNvPr id="63" name="Google Shape;63;p14"/>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Once upon a time… </a:t>
            </a:r>
            <a:endParaRPr/>
          </a:p>
          <a:p>
            <a:pPr indent="-342900" lvl="0" marL="457200" rtl="0" algn="l">
              <a:spcBef>
                <a:spcPts val="1200"/>
              </a:spcBef>
              <a:spcAft>
                <a:spcPts val="0"/>
              </a:spcAft>
              <a:buSzPts val="1800"/>
              <a:buChar char="-"/>
            </a:pPr>
            <a:r>
              <a:rPr lang="en"/>
              <a:t>Mainstage proposals were </a:t>
            </a:r>
            <a:r>
              <a:rPr lang="en"/>
              <a:t>due</a:t>
            </a:r>
            <a:r>
              <a:rPr lang="en"/>
              <a:t> </a:t>
            </a:r>
            <a:r>
              <a:rPr b="1" lang="en"/>
              <a:t>3</a:t>
            </a:r>
            <a:r>
              <a:rPr b="1" baseline="30000" lang="en"/>
              <a:t>rd </a:t>
            </a:r>
            <a:r>
              <a:rPr b="1" lang="en"/>
              <a:t>week</a:t>
            </a:r>
            <a:r>
              <a:rPr lang="en"/>
              <a:t> of the quarter prior to the performing quarter</a:t>
            </a:r>
            <a:endParaRPr/>
          </a:p>
          <a:p>
            <a:pPr indent="-342900" lvl="0" marL="457200" rtl="0" algn="l">
              <a:spcBef>
                <a:spcPts val="0"/>
              </a:spcBef>
              <a:spcAft>
                <a:spcPts val="0"/>
              </a:spcAft>
              <a:buSzPts val="1800"/>
              <a:buChar char="-"/>
            </a:pPr>
            <a:r>
              <a:rPr lang="en"/>
              <a:t>Workshops were due </a:t>
            </a:r>
            <a:r>
              <a:rPr b="1" lang="en"/>
              <a:t>6</a:t>
            </a:r>
            <a:r>
              <a:rPr b="1" baseline="30000" lang="en"/>
              <a:t>th</a:t>
            </a:r>
            <a:r>
              <a:rPr b="1" lang="en"/>
              <a:t> week </a:t>
            </a:r>
            <a:r>
              <a:rPr lang="en"/>
              <a:t>of the quarter prior to the performing quarter</a:t>
            </a:r>
            <a:endParaRPr/>
          </a:p>
          <a:p>
            <a:pPr indent="-342900" lvl="0" marL="457200" rtl="0" algn="l">
              <a:spcBef>
                <a:spcPts val="0"/>
              </a:spcBef>
              <a:spcAft>
                <a:spcPts val="0"/>
              </a:spcAft>
              <a:buSzPts val="1800"/>
              <a:buChar char="-"/>
            </a:pPr>
            <a:r>
              <a:rPr lang="en"/>
              <a:t>Shows would take the rest of that prior quarter to prepare designs, talk to Pro Staff, etc. (Design Conference 7th week, Uber Prod 10th week)</a:t>
            </a:r>
            <a:endParaRPr/>
          </a:p>
          <a:p>
            <a:pPr indent="-342900" lvl="0" marL="457200" rtl="0" algn="l">
              <a:spcBef>
                <a:spcPts val="0"/>
              </a:spcBef>
              <a:spcAft>
                <a:spcPts val="0"/>
              </a:spcAft>
              <a:buSzPts val="1800"/>
              <a:buChar char="-"/>
            </a:pPr>
            <a:r>
              <a:rPr lang="en"/>
              <a:t>Auditions happened the first week of the performance quarter</a:t>
            </a:r>
            <a:endParaRPr/>
          </a:p>
          <a:p>
            <a:pPr indent="-342900" lvl="0" marL="457200" rtl="0" algn="l">
              <a:spcBef>
                <a:spcPts val="0"/>
              </a:spcBef>
              <a:spcAft>
                <a:spcPts val="0"/>
              </a:spcAft>
              <a:buSzPts val="1800"/>
              <a:buChar char="-"/>
            </a:pPr>
            <a:r>
              <a:rPr lang="en"/>
              <a:t>Shows go up anywhere between 6th and 10th week</a:t>
            </a:r>
            <a:endParaRPr/>
          </a:p>
          <a:p>
            <a:pPr indent="-342900" lvl="0" marL="457200" rtl="0" algn="l">
              <a:spcBef>
                <a:spcPts val="0"/>
              </a:spcBef>
              <a:spcAft>
                <a:spcPts val="0"/>
              </a:spcAft>
              <a:buSzPts val="1800"/>
              <a:buChar char="-"/>
            </a:pPr>
            <a:r>
              <a:rPr lang="en"/>
              <a:t>All Mainstage shows got </a:t>
            </a:r>
            <a:r>
              <a:rPr b="1" lang="en"/>
              <a:t>$2,500</a:t>
            </a:r>
            <a:r>
              <a:rPr lang="en"/>
              <a:t>, all Dean’s Men FXK shows got </a:t>
            </a:r>
            <a:r>
              <a:rPr b="1" lang="en"/>
              <a:t>$1,500</a:t>
            </a:r>
            <a:r>
              <a:rPr lang="en"/>
              <a:t>, Workshops got </a:t>
            </a:r>
            <a:r>
              <a:rPr b="1" lang="en"/>
              <a:t>$250</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Public Proposal Meeting</a:t>
            </a:r>
            <a:endParaRPr/>
          </a:p>
        </p:txBody>
      </p:sp>
      <p:sp>
        <p:nvSpPr>
          <p:cNvPr id="206" name="Google Shape;20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community-wide Mainstage Proposal Meeting is held 3rd week, usually Friday at 5pm. The purpose of this meeting is for the UT community to learn more about </a:t>
            </a:r>
            <a:r>
              <a:rPr lang="en"/>
              <a:t>each proposal in advance of the selection process by Committee. </a:t>
            </a:r>
            <a:endParaRPr/>
          </a:p>
          <a:p>
            <a:pPr indent="0" lvl="0" marL="0" rtl="0" algn="l">
              <a:spcBef>
                <a:spcPts val="1200"/>
              </a:spcBef>
              <a:spcAft>
                <a:spcPts val="0"/>
              </a:spcAft>
              <a:buNone/>
            </a:pPr>
            <a:r>
              <a:rPr lang="en"/>
              <a:t>At the Mainstage Proposal Meeting, each proposer has one minute to present their proposal and five minutes to answer the questions of Committee and community members.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Pre-Production</a:t>
            </a:r>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Friday of 3rd Week: </a:t>
            </a:r>
            <a:r>
              <a:rPr lang="en"/>
              <a:t>Shows are passed with rough budgets rounded to the nearest $500.</a:t>
            </a:r>
            <a:endParaRPr/>
          </a:p>
          <a:p>
            <a:pPr indent="-342900" lvl="0" marL="457200" rtl="0" algn="l">
              <a:spcBef>
                <a:spcPts val="0"/>
              </a:spcBef>
              <a:spcAft>
                <a:spcPts val="0"/>
              </a:spcAft>
              <a:buSzPts val="1800"/>
              <a:buChar char="●"/>
            </a:pPr>
            <a:r>
              <a:rPr b="1" lang="en"/>
              <a:t>7th Week: </a:t>
            </a:r>
            <a:r>
              <a:rPr lang="en"/>
              <a:t>Design Conferences</a:t>
            </a:r>
            <a:endParaRPr/>
          </a:p>
          <a:p>
            <a:pPr indent="-342900" lvl="0" marL="457200" rtl="0" algn="l">
              <a:spcBef>
                <a:spcPts val="0"/>
              </a:spcBef>
              <a:spcAft>
                <a:spcPts val="0"/>
              </a:spcAft>
              <a:buSzPts val="1800"/>
              <a:buChar char="●"/>
            </a:pPr>
            <a:r>
              <a:rPr b="1" lang="en"/>
              <a:t>Friday of 8th Week:</a:t>
            </a:r>
            <a:r>
              <a:rPr lang="en"/>
              <a:t> Budgets are finalized with up to a $500 increase from the originally-proposed amount. </a:t>
            </a:r>
            <a:endParaRPr/>
          </a:p>
          <a:p>
            <a:pPr indent="-342900" lvl="0" marL="457200" rtl="0" algn="l">
              <a:spcBef>
                <a:spcPts val="0"/>
              </a:spcBef>
              <a:spcAft>
                <a:spcPts val="0"/>
              </a:spcAft>
              <a:buSzPts val="1800"/>
              <a:buChar char="●"/>
            </a:pPr>
            <a:r>
              <a:rPr b="1" lang="en"/>
              <a:t>9th Week: </a:t>
            </a:r>
            <a:r>
              <a:rPr lang="en"/>
              <a:t>Uber Prod</a:t>
            </a:r>
            <a:endParaRPr/>
          </a:p>
          <a:p>
            <a:pPr indent="-342900" lvl="0" marL="457200" rtl="0" algn="l">
              <a:spcBef>
                <a:spcPts val="0"/>
              </a:spcBef>
              <a:spcAft>
                <a:spcPts val="0"/>
              </a:spcAft>
              <a:buSzPts val="1800"/>
              <a:buChar char="●"/>
            </a:pPr>
            <a:r>
              <a:rPr b="1" lang="en"/>
              <a:t>Cross-Quarter shows: </a:t>
            </a:r>
            <a:r>
              <a:rPr lang="en"/>
              <a:t>Exact deadlines and meetings for cross-quarter shows are determined in conversation with Pro Staff and Committee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Auditions, Rehearsals &amp; Performances</a:t>
            </a:r>
            <a:endParaRPr/>
          </a:p>
        </p:txBody>
      </p:sp>
      <p:sp>
        <p:nvSpPr>
          <p:cNvPr id="218" name="Google Shape;218;p34"/>
          <p:cNvSpPr txBox="1"/>
          <p:nvPr>
            <p:ph idx="1" type="body"/>
          </p:nvPr>
        </p:nvSpPr>
        <p:spPr>
          <a:xfrm>
            <a:off x="311700" y="1152475"/>
            <a:ext cx="8520600" cy="3814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1</a:t>
            </a:r>
            <a:r>
              <a:rPr b="1" baseline="30000" lang="en"/>
              <a:t>st</a:t>
            </a:r>
            <a:r>
              <a:rPr b="1" lang="en"/>
              <a:t> Week: Auditions</a:t>
            </a:r>
            <a:r>
              <a:rPr lang="en"/>
              <a:t> for current quarter’s One-Quarter show(s), current quarter’s workshops, and Cross-Quarter show performing in following quarter, organized by Committee</a:t>
            </a:r>
            <a:endParaRPr/>
          </a:p>
          <a:p>
            <a:pPr indent="-342900" lvl="1" marL="914400" rtl="0" algn="l">
              <a:spcBef>
                <a:spcPts val="0"/>
              </a:spcBef>
              <a:spcAft>
                <a:spcPts val="0"/>
              </a:spcAft>
              <a:buSzPts val="1800"/>
              <a:buChar char="○"/>
            </a:pPr>
            <a:r>
              <a:rPr lang="en" sz="1800"/>
              <a:t>Early auditions (e.g. 9</a:t>
            </a:r>
            <a:r>
              <a:rPr baseline="30000" lang="en" sz="1800"/>
              <a:t>th</a:t>
            </a:r>
            <a:r>
              <a:rPr lang="en" sz="1800"/>
              <a:t> Week of prior quarter) possible in special circumstances, upon request</a:t>
            </a:r>
            <a:endParaRPr sz="1800"/>
          </a:p>
          <a:p>
            <a:pPr indent="-342900" lvl="1" marL="914400" rtl="0" algn="l">
              <a:spcBef>
                <a:spcPts val="0"/>
              </a:spcBef>
              <a:spcAft>
                <a:spcPts val="0"/>
              </a:spcAft>
              <a:buSzPts val="1800"/>
              <a:buChar char="○"/>
            </a:pPr>
            <a:r>
              <a:rPr lang="en" sz="1800"/>
              <a:t>Cast lists finalized by Friday evening</a:t>
            </a:r>
            <a:endParaRPr sz="1800"/>
          </a:p>
          <a:p>
            <a:pPr indent="-342900" lvl="0" marL="457200" rtl="0" algn="l">
              <a:spcBef>
                <a:spcPts val="0"/>
              </a:spcBef>
              <a:spcAft>
                <a:spcPts val="0"/>
              </a:spcAft>
              <a:buSzPts val="1800"/>
              <a:buChar char="●"/>
            </a:pPr>
            <a:r>
              <a:rPr b="1" lang="en"/>
              <a:t>2</a:t>
            </a:r>
            <a:r>
              <a:rPr b="1" baseline="30000" lang="en"/>
              <a:t>nd </a:t>
            </a:r>
            <a:r>
              <a:rPr b="1" lang="en"/>
              <a:t>Week onwards: Shows and workshops rehearse,</a:t>
            </a:r>
            <a:r>
              <a:rPr lang="en"/>
              <a:t> maintaining in contact with Committee via their Committee Liaison</a:t>
            </a:r>
            <a:endParaRPr/>
          </a:p>
          <a:p>
            <a:pPr indent="-342900" lvl="0" marL="457200" rtl="0" algn="l">
              <a:spcBef>
                <a:spcPts val="0"/>
              </a:spcBef>
              <a:spcAft>
                <a:spcPts val="0"/>
              </a:spcAft>
              <a:buSzPts val="1800"/>
              <a:buChar char="●"/>
            </a:pPr>
            <a:r>
              <a:rPr b="1" lang="en"/>
              <a:t>3</a:t>
            </a:r>
            <a:r>
              <a:rPr b="1" baseline="30000" lang="en"/>
              <a:t>rd</a:t>
            </a:r>
            <a:r>
              <a:rPr b="1" lang="en"/>
              <a:t> Week, Friday: Mainstages</a:t>
            </a:r>
            <a:r>
              <a:rPr b="1" lang="en"/>
              <a:t> may apply for additional funding</a:t>
            </a:r>
            <a:r>
              <a:rPr lang="en"/>
              <a:t>, up to $1000 beyond their Uber Prod budget</a:t>
            </a:r>
            <a:endParaRPr/>
          </a:p>
          <a:p>
            <a:pPr indent="-342900" lvl="0" marL="457200" rtl="0" algn="l">
              <a:spcBef>
                <a:spcPts val="0"/>
              </a:spcBef>
              <a:spcAft>
                <a:spcPts val="0"/>
              </a:spcAft>
              <a:buSzPts val="1800"/>
              <a:buChar char="●"/>
            </a:pPr>
            <a:r>
              <a:rPr b="1" lang="en"/>
              <a:t>6</a:t>
            </a:r>
            <a:r>
              <a:rPr b="1" baseline="30000" lang="en"/>
              <a:t>th</a:t>
            </a:r>
            <a:r>
              <a:rPr b="1" lang="en"/>
              <a:t>-8</a:t>
            </a:r>
            <a:r>
              <a:rPr b="1" baseline="30000" lang="en"/>
              <a:t>th</a:t>
            </a:r>
            <a:r>
              <a:rPr b="1" lang="en"/>
              <a:t> Week: </a:t>
            </a:r>
            <a:r>
              <a:rPr lang="en"/>
              <a:t>Mainstage performances occur Thursday through Saturday</a:t>
            </a:r>
            <a:endParaRPr/>
          </a:p>
          <a:p>
            <a:pPr indent="-342900" lvl="0" marL="457200" rtl="0" algn="l">
              <a:spcBef>
                <a:spcPts val="0"/>
              </a:spcBef>
              <a:spcAft>
                <a:spcPts val="0"/>
              </a:spcAft>
              <a:buSzPts val="1800"/>
              <a:buChar char="●"/>
            </a:pPr>
            <a:r>
              <a:rPr b="1" lang="en"/>
              <a:t>Post-mortem</a:t>
            </a:r>
            <a:r>
              <a:rPr lang="en"/>
              <a:t> occurs the week following performances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490250" y="1243200"/>
            <a:ext cx="7999500" cy="2931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Be sure to join the Proposal Changes Subcommittee!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4000">
                <a:solidFill>
                  <a:schemeClr val="dk1"/>
                </a:solidFill>
              </a:rPr>
              <a:t>(link: </a:t>
            </a:r>
            <a:r>
              <a:rPr lang="en" sz="4000" u="sng">
                <a:solidFill>
                  <a:schemeClr val="hlink"/>
                </a:solidFill>
                <a:hlinkClick r:id="rId3"/>
              </a:rPr>
              <a:t>bit.ly/UTDiscord</a:t>
            </a:r>
            <a:r>
              <a:rPr lang="en" sz="4000">
                <a:solidFill>
                  <a:schemeClr val="dk1"/>
                </a:solidFill>
              </a:rPr>
              <a:t>)</a:t>
            </a:r>
            <a:endParaRPr sz="4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Questions</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What if auditions were earlier? (or just some of them?)</a:t>
            </a:r>
            <a:endParaRPr/>
          </a:p>
          <a:p>
            <a:pPr indent="-342900" lvl="0" marL="457200" rtl="0" algn="l">
              <a:spcBef>
                <a:spcPts val="0"/>
              </a:spcBef>
              <a:spcAft>
                <a:spcPts val="0"/>
              </a:spcAft>
              <a:buSzPts val="1800"/>
              <a:buChar char="●"/>
            </a:pPr>
            <a:r>
              <a:rPr lang="en"/>
              <a:t>Are the definitions we provided useful? How </a:t>
            </a:r>
            <a:r>
              <a:rPr lang="en"/>
              <a:t>could we improve them to better reflect the types of shows UT puts on </a:t>
            </a:r>
            <a:r>
              <a:rPr i="1" lang="en"/>
              <a:t>or</a:t>
            </a:r>
            <a:r>
              <a:rPr lang="en"/>
              <a:t> wants to put on? </a:t>
            </a:r>
            <a:endParaRPr/>
          </a:p>
          <a:p>
            <a:pPr indent="-342900" lvl="0" marL="457200" rtl="0" algn="l">
              <a:spcBef>
                <a:spcPts val="0"/>
              </a:spcBef>
              <a:spcAft>
                <a:spcPts val="0"/>
              </a:spcAft>
              <a:buSzPts val="1800"/>
              <a:buChar char="●"/>
            </a:pPr>
            <a:r>
              <a:rPr lang="en"/>
              <a:t>We’re asking for proposals a bit earlier. How can we support proposers with this new deadline?</a:t>
            </a:r>
            <a:endParaRPr/>
          </a:p>
          <a:p>
            <a:pPr indent="-342900" lvl="0" marL="457200" rtl="0" algn="l">
              <a:spcBef>
                <a:spcPts val="0"/>
              </a:spcBef>
              <a:spcAft>
                <a:spcPts val="0"/>
              </a:spcAft>
              <a:buSzPts val="1800"/>
              <a:buChar char="●"/>
            </a:pPr>
            <a:r>
              <a:rPr lang="en"/>
              <a:t>Would formalizing the director/designer matching process be helpful?</a:t>
            </a:r>
            <a:endParaRPr/>
          </a:p>
          <a:p>
            <a:pPr indent="-342900" lvl="0" marL="457200" rtl="0" algn="l">
              <a:spcBef>
                <a:spcPts val="0"/>
              </a:spcBef>
              <a:spcAft>
                <a:spcPts val="0"/>
              </a:spcAft>
              <a:buSzPts val="1800"/>
              <a:buChar char="●"/>
            </a:pPr>
            <a:r>
              <a:rPr lang="en"/>
              <a:t>In general, how can we support you in this change? Does something become harder? Is something very unclear?</a:t>
            </a:r>
            <a:endParaRPr/>
          </a:p>
          <a:p>
            <a:pPr indent="-342900" lvl="0" marL="457200" rtl="0" algn="l">
              <a:spcBef>
                <a:spcPts val="0"/>
              </a:spcBef>
              <a:spcAft>
                <a:spcPts val="0"/>
              </a:spcAft>
              <a:buSzPts val="1800"/>
              <a:buChar char="●"/>
            </a:pPr>
            <a:r>
              <a:rPr lang="en"/>
              <a:t>Would mid-show check-ins with Pro Staff be helpful? </a:t>
            </a:r>
            <a:endParaRPr/>
          </a:p>
          <a:p>
            <a:pPr indent="-342900" lvl="0" marL="457200" rtl="0" algn="l">
              <a:spcBef>
                <a:spcPts val="0"/>
              </a:spcBef>
              <a:spcAft>
                <a:spcPts val="0"/>
              </a:spcAft>
              <a:buSzPts val="1800"/>
              <a:buChar char="●"/>
            </a:pPr>
            <a:r>
              <a:rPr lang="en"/>
              <a:t>Is the proposed budget schedule feasible for you? How could we support?</a:t>
            </a:r>
            <a:endParaRPr/>
          </a:p>
          <a:p>
            <a:pPr indent="-342900" lvl="0" marL="457200" rtl="0" algn="l">
              <a:spcBef>
                <a:spcPts val="0"/>
              </a:spcBef>
              <a:spcAft>
                <a:spcPts val="0"/>
              </a:spcAft>
              <a:buSzPts val="1800"/>
              <a:buChar char="●"/>
            </a:pPr>
            <a:r>
              <a:rPr lang="en"/>
              <a:t>How would people like Hold Space to work in this process?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 &amp; thoughts?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Locations</a:t>
            </a:r>
            <a:endParaRPr/>
          </a:p>
        </p:txBody>
      </p:sp>
      <p:sp>
        <p:nvSpPr>
          <p:cNvPr id="69" name="Google Shape;69;p15"/>
          <p:cNvSpPr txBox="1"/>
          <p:nvPr>
            <p:ph idx="1" type="body"/>
          </p:nvPr>
        </p:nvSpPr>
        <p:spPr>
          <a:xfrm>
            <a:off x="311700" y="1076275"/>
            <a:ext cx="856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Theater West: </a:t>
            </a:r>
            <a:r>
              <a:rPr lang="en"/>
              <a:t>configurable black box theater in Logan</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Theater East: </a:t>
            </a:r>
            <a:r>
              <a:rPr lang="en"/>
              <a:t>proscenium</a:t>
            </a:r>
            <a:r>
              <a:rPr lang="en"/>
              <a:t> theater in Logan</a:t>
            </a:r>
            <a:endParaRPr/>
          </a:p>
          <a:p>
            <a:pPr indent="0" lvl="0" marL="0" rtl="0" algn="l">
              <a:spcBef>
                <a:spcPts val="120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433100" y="1585350"/>
            <a:ext cx="2036076" cy="1357401"/>
          </a:xfrm>
          <a:prstGeom prst="rect">
            <a:avLst/>
          </a:prstGeom>
          <a:noFill/>
          <a:ln>
            <a:noFill/>
          </a:ln>
        </p:spPr>
      </p:pic>
      <p:pic>
        <p:nvPicPr>
          <p:cNvPr id="71" name="Google Shape;71;p15"/>
          <p:cNvPicPr preferRelativeResize="0"/>
          <p:nvPr/>
        </p:nvPicPr>
        <p:blipFill>
          <a:blip r:embed="rId4">
            <a:alphaModFix/>
          </a:blip>
          <a:stretch>
            <a:fillRect/>
          </a:stretch>
        </p:blipFill>
        <p:spPr>
          <a:xfrm>
            <a:off x="433093" y="3493873"/>
            <a:ext cx="2120458" cy="1357400"/>
          </a:xfrm>
          <a:prstGeom prst="rect">
            <a:avLst/>
          </a:prstGeom>
          <a:noFill/>
          <a:ln>
            <a:noFill/>
          </a:ln>
        </p:spPr>
      </p:pic>
      <p:pic>
        <p:nvPicPr>
          <p:cNvPr id="72" name="Google Shape;72;p15"/>
          <p:cNvPicPr preferRelativeResize="0"/>
          <p:nvPr/>
        </p:nvPicPr>
        <p:blipFill>
          <a:blip r:embed="rId5">
            <a:alphaModFix/>
          </a:blip>
          <a:stretch>
            <a:fillRect/>
          </a:stretch>
        </p:blipFill>
        <p:spPr>
          <a:xfrm>
            <a:off x="2745250" y="3494065"/>
            <a:ext cx="2036076" cy="1357022"/>
          </a:xfrm>
          <a:prstGeom prst="rect">
            <a:avLst/>
          </a:prstGeom>
          <a:noFill/>
          <a:ln>
            <a:noFill/>
          </a:ln>
        </p:spPr>
      </p:pic>
      <p:pic>
        <p:nvPicPr>
          <p:cNvPr id="73" name="Google Shape;73;p15"/>
          <p:cNvPicPr preferRelativeResize="0"/>
          <p:nvPr/>
        </p:nvPicPr>
        <p:blipFill>
          <a:blip r:embed="rId6">
            <a:alphaModFix/>
          </a:blip>
          <a:stretch>
            <a:fillRect/>
          </a:stretch>
        </p:blipFill>
        <p:spPr>
          <a:xfrm>
            <a:off x="2745250" y="1559804"/>
            <a:ext cx="2036076" cy="1357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198975"/>
            <a:ext cx="8520600" cy="450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Francis X Kinahan Theater: </a:t>
            </a:r>
            <a:r>
              <a:rPr lang="en"/>
              <a:t>proscenium theater in the Reynolds Club, used for workshops and Dean’s Men shows</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b="1"/>
          </a:p>
          <a:p>
            <a:pPr indent="0" lvl="0" marL="0" rtl="0" algn="l">
              <a:spcBef>
                <a:spcPts val="1200"/>
              </a:spcBef>
              <a:spcAft>
                <a:spcPts val="0"/>
              </a:spcAft>
              <a:buClr>
                <a:schemeClr val="dk1"/>
              </a:buClr>
              <a:buSzPts val="1100"/>
              <a:buFont typeface="Arial"/>
              <a:buNone/>
            </a:pPr>
            <a:r>
              <a:rPr b="1" lang="en"/>
              <a:t>Logan 501: </a:t>
            </a:r>
            <a:r>
              <a:rPr lang="en"/>
              <a:t>performance lab used for rehearsals and site-specific work</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b="1" lang="en"/>
              <a:t>and more!</a:t>
            </a:r>
            <a:r>
              <a:rPr lang="en"/>
              <a:t> (Logan Quad, main quad, Logan 701…)</a:t>
            </a:r>
            <a:endParaRPr b="1"/>
          </a:p>
        </p:txBody>
      </p:sp>
      <p:pic>
        <p:nvPicPr>
          <p:cNvPr id="79" name="Google Shape;79;p16"/>
          <p:cNvPicPr preferRelativeResize="0"/>
          <p:nvPr/>
        </p:nvPicPr>
        <p:blipFill>
          <a:blip r:embed="rId3">
            <a:alphaModFix/>
          </a:blip>
          <a:stretch>
            <a:fillRect/>
          </a:stretch>
        </p:blipFill>
        <p:spPr>
          <a:xfrm>
            <a:off x="410350" y="926825"/>
            <a:ext cx="1975875" cy="1316901"/>
          </a:xfrm>
          <a:prstGeom prst="rect">
            <a:avLst/>
          </a:prstGeom>
          <a:noFill/>
          <a:ln>
            <a:noFill/>
          </a:ln>
        </p:spPr>
      </p:pic>
      <p:pic>
        <p:nvPicPr>
          <p:cNvPr id="80" name="Google Shape;80;p16"/>
          <p:cNvPicPr preferRelativeResize="0"/>
          <p:nvPr/>
        </p:nvPicPr>
        <p:blipFill rotWithShape="1">
          <a:blip r:embed="rId4">
            <a:alphaModFix/>
          </a:blip>
          <a:srcRect b="0" l="0" r="0" t="26857"/>
          <a:stretch/>
        </p:blipFill>
        <p:spPr>
          <a:xfrm>
            <a:off x="410350" y="2843132"/>
            <a:ext cx="1975875" cy="963219"/>
          </a:xfrm>
          <a:prstGeom prst="rect">
            <a:avLst/>
          </a:prstGeom>
          <a:noFill/>
          <a:ln>
            <a:noFill/>
          </a:ln>
        </p:spPr>
      </p:pic>
      <p:pic>
        <p:nvPicPr>
          <p:cNvPr id="81" name="Google Shape;81;p16"/>
          <p:cNvPicPr preferRelativeResize="0"/>
          <p:nvPr/>
        </p:nvPicPr>
        <p:blipFill>
          <a:blip r:embed="rId5">
            <a:alphaModFix/>
          </a:blip>
          <a:stretch>
            <a:fillRect/>
          </a:stretch>
        </p:blipFill>
        <p:spPr>
          <a:xfrm>
            <a:off x="2686775" y="2696487"/>
            <a:ext cx="1885225" cy="1256500"/>
          </a:xfrm>
          <a:prstGeom prst="rect">
            <a:avLst/>
          </a:prstGeom>
          <a:noFill/>
          <a:ln>
            <a:noFill/>
          </a:ln>
        </p:spPr>
      </p:pic>
      <p:pic>
        <p:nvPicPr>
          <p:cNvPr id="82" name="Google Shape;82;p16"/>
          <p:cNvPicPr preferRelativeResize="0"/>
          <p:nvPr/>
        </p:nvPicPr>
        <p:blipFill>
          <a:blip r:embed="rId6">
            <a:alphaModFix/>
          </a:blip>
          <a:stretch>
            <a:fillRect/>
          </a:stretch>
        </p:blipFill>
        <p:spPr>
          <a:xfrm>
            <a:off x="2686774" y="957025"/>
            <a:ext cx="1885225" cy="12565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1769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(Proposed) Proposal Process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Work</a:t>
            </a:r>
            <a:endParaRPr/>
          </a:p>
        </p:txBody>
      </p:sp>
      <p:sp>
        <p:nvSpPr>
          <p:cNvPr id="93" name="Google Shape;93;p18"/>
          <p:cNvSpPr txBox="1"/>
          <p:nvPr>
            <p:ph idx="1" type="body"/>
          </p:nvPr>
        </p:nvSpPr>
        <p:spPr>
          <a:xfrm>
            <a:off x="177400" y="941525"/>
            <a:ext cx="8592000" cy="39513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87804"/>
              <a:buAutoNum type="arabicPeriod"/>
            </a:pPr>
            <a:r>
              <a:rPr b="1" lang="en" sz="2050"/>
              <a:t>One-Quarter Shows</a:t>
            </a:r>
            <a:r>
              <a:rPr lang="en"/>
              <a:t> - </a:t>
            </a:r>
            <a:r>
              <a:rPr lang="en"/>
              <a:t>Performances take place in the FXK, Theater East, or Theater West during 7th or 8th week each quarter and are passed one quarter prior to the quarter of their performance. All Dean’s Men shows are One-Quarter shows, with the exception of the spring trunk show.  </a:t>
            </a:r>
            <a:endParaRPr/>
          </a:p>
          <a:p>
            <a:pPr indent="-317182" lvl="0" marL="457200" rtl="0" algn="l">
              <a:spcBef>
                <a:spcPts val="0"/>
              </a:spcBef>
              <a:spcAft>
                <a:spcPts val="0"/>
              </a:spcAft>
              <a:buSzPct val="87804"/>
              <a:buAutoNum type="arabicPeriod"/>
            </a:pPr>
            <a:r>
              <a:rPr b="1" lang="en" sz="2050"/>
              <a:t>Cross-Quarter Shows</a:t>
            </a:r>
            <a:r>
              <a:rPr lang="en"/>
              <a:t> - Performances take place</a:t>
            </a:r>
            <a:r>
              <a:rPr lang="en"/>
              <a:t> Theater East or Theater West </a:t>
            </a:r>
            <a:r>
              <a:rPr lang="en"/>
              <a:t>during the 6th week of Winter and Spring Quarter and are passed two quarters prior to the quarter of their performance. The cross-quarter model is intended for productions that want more flexible rehearsal scheduling, increased rehearsal time to accommodate performance duration, and/or additional time to develop design elements.</a:t>
            </a:r>
            <a:endParaRPr/>
          </a:p>
          <a:p>
            <a:pPr indent="-317182" lvl="0" marL="457200" rtl="0" algn="l">
              <a:spcBef>
                <a:spcPts val="0"/>
              </a:spcBef>
              <a:spcAft>
                <a:spcPts val="0"/>
              </a:spcAft>
              <a:buSzPct val="87804"/>
              <a:buAutoNum type="arabicPeriod"/>
            </a:pPr>
            <a:r>
              <a:rPr b="1" lang="en" sz="2050"/>
              <a:t>Collaborations </a:t>
            </a:r>
            <a:r>
              <a:rPr lang="en"/>
              <a:t>- RSOs may propose to collaborate with UT to produce one-quarter and cross-quarter shows. </a:t>
            </a:r>
            <a:endParaRPr/>
          </a:p>
          <a:p>
            <a:pPr indent="-317182" lvl="0" marL="457200" rtl="0" algn="l">
              <a:spcBef>
                <a:spcPts val="0"/>
              </a:spcBef>
              <a:spcAft>
                <a:spcPts val="0"/>
              </a:spcAft>
              <a:buSzPct val="87804"/>
              <a:buAutoNum type="arabicPeriod"/>
            </a:pPr>
            <a:r>
              <a:rPr b="1" lang="en" sz="2050"/>
              <a:t>Site Specific Work</a:t>
            </a:r>
            <a:r>
              <a:rPr lang="en"/>
              <a:t> - Performance pieces and installations that are located in Logan 501 or other locations on campus. These may be one-quarter or cross-quarter shows, depending on location. </a:t>
            </a:r>
            <a:endParaRPr/>
          </a:p>
          <a:p>
            <a:pPr indent="-317182" lvl="0" marL="457200" rtl="0" algn="l">
              <a:spcBef>
                <a:spcPts val="0"/>
              </a:spcBef>
              <a:spcAft>
                <a:spcPts val="0"/>
              </a:spcAft>
              <a:buSzPct val="87804"/>
              <a:buAutoNum type="arabicPeriod"/>
            </a:pPr>
            <a:r>
              <a:rPr b="1" lang="en" sz="2050"/>
              <a:t>Workshops</a:t>
            </a:r>
            <a:r>
              <a:rPr lang="en"/>
              <a:t> - Performances take place during 5th week of Fall and Winter Quarters and are passed one quarter prior to the quarter of their performance through the beginning of the performance quarter. Workshops are intended for works, particularly new or student-written work, with a shorter runtime and minimal stage 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28300"/>
            <a:ext cx="8520600" cy="55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Work - Examples</a:t>
            </a:r>
            <a:endParaRPr/>
          </a:p>
        </p:txBody>
      </p:sp>
      <p:sp>
        <p:nvSpPr>
          <p:cNvPr id="99" name="Google Shape;99;p19"/>
          <p:cNvSpPr txBox="1"/>
          <p:nvPr>
            <p:ph idx="1" type="body"/>
          </p:nvPr>
        </p:nvSpPr>
        <p:spPr>
          <a:xfrm>
            <a:off x="939400" y="712925"/>
            <a:ext cx="23340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One Quarter Shows</a:t>
            </a:r>
            <a:r>
              <a:rPr lang="en"/>
              <a:t> </a:t>
            </a:r>
            <a:endParaRPr/>
          </a:p>
        </p:txBody>
      </p:sp>
      <p:sp>
        <p:nvSpPr>
          <p:cNvPr id="100" name="Google Shape;100;p19"/>
          <p:cNvSpPr txBox="1"/>
          <p:nvPr>
            <p:ph idx="1" type="body"/>
          </p:nvPr>
        </p:nvSpPr>
        <p:spPr>
          <a:xfrm>
            <a:off x="5026650" y="484325"/>
            <a:ext cx="25476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Cross-Quarter Shows</a:t>
            </a:r>
            <a:endParaRPr/>
          </a:p>
        </p:txBody>
      </p:sp>
      <p:pic>
        <p:nvPicPr>
          <p:cNvPr id="101" name="Google Shape;101;p19"/>
          <p:cNvPicPr preferRelativeResize="0"/>
          <p:nvPr/>
        </p:nvPicPr>
        <p:blipFill rotWithShape="1">
          <a:blip r:embed="rId3">
            <a:alphaModFix/>
          </a:blip>
          <a:srcRect b="13805" l="0" r="0" t="23443"/>
          <a:stretch/>
        </p:blipFill>
        <p:spPr>
          <a:xfrm>
            <a:off x="4441150" y="1127775"/>
            <a:ext cx="3858273" cy="1613625"/>
          </a:xfrm>
          <a:prstGeom prst="rect">
            <a:avLst/>
          </a:prstGeom>
          <a:noFill/>
          <a:ln>
            <a:noFill/>
          </a:ln>
        </p:spPr>
      </p:pic>
      <p:pic>
        <p:nvPicPr>
          <p:cNvPr id="102" name="Google Shape;102;p19"/>
          <p:cNvPicPr preferRelativeResize="0"/>
          <p:nvPr/>
        </p:nvPicPr>
        <p:blipFill rotWithShape="1">
          <a:blip r:embed="rId4">
            <a:alphaModFix/>
          </a:blip>
          <a:srcRect b="-14438" l="0" r="0" t="24087"/>
          <a:stretch/>
        </p:blipFill>
        <p:spPr>
          <a:xfrm>
            <a:off x="4441150" y="3115650"/>
            <a:ext cx="3858273" cy="1950001"/>
          </a:xfrm>
          <a:prstGeom prst="rect">
            <a:avLst/>
          </a:prstGeom>
          <a:noFill/>
          <a:ln>
            <a:noFill/>
          </a:ln>
        </p:spPr>
      </p:pic>
      <p:pic>
        <p:nvPicPr>
          <p:cNvPr id="103" name="Google Shape;103;p19"/>
          <p:cNvPicPr preferRelativeResize="0"/>
          <p:nvPr/>
        </p:nvPicPr>
        <p:blipFill>
          <a:blip r:embed="rId5">
            <a:alphaModFix/>
          </a:blip>
          <a:stretch>
            <a:fillRect/>
          </a:stretch>
        </p:blipFill>
        <p:spPr>
          <a:xfrm>
            <a:off x="532175" y="1809750"/>
            <a:ext cx="3255900" cy="2170026"/>
          </a:xfrm>
          <a:prstGeom prst="rect">
            <a:avLst/>
          </a:prstGeom>
          <a:noFill/>
          <a:ln>
            <a:noFill/>
          </a:ln>
        </p:spPr>
      </p:pic>
      <p:sp>
        <p:nvSpPr>
          <p:cNvPr id="104" name="Google Shape;104;p19"/>
          <p:cNvSpPr txBox="1"/>
          <p:nvPr/>
        </p:nvSpPr>
        <p:spPr>
          <a:xfrm>
            <a:off x="4441150" y="2665200"/>
            <a:ext cx="3406200" cy="66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 sz="1500">
                <a:solidFill>
                  <a:srgbClr val="333333"/>
                </a:solidFill>
                <a:latin typeface="Roboto"/>
                <a:ea typeface="Roboto"/>
                <a:cs typeface="Roboto"/>
                <a:sym typeface="Roboto"/>
              </a:rPr>
              <a:t>Machinal</a:t>
            </a:r>
            <a:r>
              <a:rPr lang="en" sz="1500">
                <a:solidFill>
                  <a:srgbClr val="333333"/>
                </a:solidFill>
                <a:latin typeface="Roboto"/>
                <a:ea typeface="Roboto"/>
                <a:cs typeface="Roboto"/>
                <a:sym typeface="Roboto"/>
              </a:rPr>
              <a:t>, Winter 2019</a:t>
            </a:r>
            <a:endParaRPr sz="1500">
              <a:solidFill>
                <a:srgbClr val="333333"/>
              </a:solidFill>
              <a:latin typeface="Roboto"/>
              <a:ea typeface="Roboto"/>
              <a:cs typeface="Roboto"/>
              <a:sym typeface="Roboto"/>
            </a:endParaRPr>
          </a:p>
        </p:txBody>
      </p:sp>
      <p:sp>
        <p:nvSpPr>
          <p:cNvPr id="105" name="Google Shape;105;p19"/>
          <p:cNvSpPr txBox="1"/>
          <p:nvPr/>
        </p:nvSpPr>
        <p:spPr>
          <a:xfrm>
            <a:off x="4364950" y="4722600"/>
            <a:ext cx="3406200" cy="66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 sz="1500">
                <a:solidFill>
                  <a:srgbClr val="333333"/>
                </a:solidFill>
                <a:latin typeface="Roboto"/>
                <a:ea typeface="Roboto"/>
                <a:cs typeface="Roboto"/>
                <a:sym typeface="Roboto"/>
              </a:rPr>
              <a:t>Ever in the Glades</a:t>
            </a:r>
            <a:r>
              <a:rPr lang="en" sz="1500">
                <a:solidFill>
                  <a:srgbClr val="333333"/>
                </a:solidFill>
                <a:latin typeface="Roboto"/>
                <a:ea typeface="Roboto"/>
                <a:cs typeface="Roboto"/>
                <a:sym typeface="Roboto"/>
              </a:rPr>
              <a:t>, Winter 2020</a:t>
            </a:r>
            <a:endParaRPr sz="1500">
              <a:solidFill>
                <a:srgbClr val="333333"/>
              </a:solidFill>
              <a:latin typeface="Roboto"/>
              <a:ea typeface="Roboto"/>
              <a:cs typeface="Roboto"/>
              <a:sym typeface="Roboto"/>
            </a:endParaRPr>
          </a:p>
        </p:txBody>
      </p:sp>
      <p:sp>
        <p:nvSpPr>
          <p:cNvPr id="106" name="Google Shape;106;p19"/>
          <p:cNvSpPr txBox="1"/>
          <p:nvPr/>
        </p:nvSpPr>
        <p:spPr>
          <a:xfrm>
            <a:off x="472475" y="3940500"/>
            <a:ext cx="3406200" cy="66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 sz="1500">
                <a:solidFill>
                  <a:srgbClr val="333333"/>
                </a:solidFill>
                <a:latin typeface="Roboto"/>
                <a:ea typeface="Roboto"/>
                <a:cs typeface="Roboto"/>
                <a:sym typeface="Roboto"/>
              </a:rPr>
              <a:t>The Winter’s Tale, </a:t>
            </a:r>
            <a:r>
              <a:rPr lang="en" sz="1500">
                <a:solidFill>
                  <a:srgbClr val="333333"/>
                </a:solidFill>
                <a:latin typeface="Roboto"/>
                <a:ea typeface="Roboto"/>
                <a:cs typeface="Roboto"/>
                <a:sym typeface="Roboto"/>
              </a:rPr>
              <a:t>Fall 2020</a:t>
            </a:r>
            <a:endParaRPr sz="1500">
              <a:solidFill>
                <a:srgbClr val="33333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87900" y="1667600"/>
            <a:ext cx="3650048" cy="2432775"/>
          </a:xfrm>
          <a:prstGeom prst="rect">
            <a:avLst/>
          </a:prstGeom>
          <a:noFill/>
          <a:ln>
            <a:noFill/>
          </a:ln>
        </p:spPr>
      </p:pic>
      <p:sp>
        <p:nvSpPr>
          <p:cNvPr id="112" name="Google Shape;112;p20"/>
          <p:cNvSpPr txBox="1"/>
          <p:nvPr>
            <p:ph type="title"/>
          </p:nvPr>
        </p:nvSpPr>
        <p:spPr>
          <a:xfrm>
            <a:off x="311700" y="228300"/>
            <a:ext cx="8520600" cy="55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Work - Examples</a:t>
            </a:r>
            <a:endParaRPr/>
          </a:p>
        </p:txBody>
      </p:sp>
      <p:sp>
        <p:nvSpPr>
          <p:cNvPr id="113" name="Google Shape;113;p20"/>
          <p:cNvSpPr txBox="1"/>
          <p:nvPr>
            <p:ph idx="1" type="body"/>
          </p:nvPr>
        </p:nvSpPr>
        <p:spPr>
          <a:xfrm>
            <a:off x="1198925" y="941525"/>
            <a:ext cx="23340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Workshops</a:t>
            </a:r>
            <a:endParaRPr/>
          </a:p>
        </p:txBody>
      </p:sp>
      <p:sp>
        <p:nvSpPr>
          <p:cNvPr id="114" name="Google Shape;114;p20"/>
          <p:cNvSpPr txBox="1"/>
          <p:nvPr>
            <p:ph idx="1" type="body"/>
          </p:nvPr>
        </p:nvSpPr>
        <p:spPr>
          <a:xfrm>
            <a:off x="5348950" y="937150"/>
            <a:ext cx="25476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Site-Specific Shows </a:t>
            </a:r>
            <a:endParaRPr/>
          </a:p>
        </p:txBody>
      </p:sp>
      <p:pic>
        <p:nvPicPr>
          <p:cNvPr id="115" name="Google Shape;115;p20"/>
          <p:cNvPicPr preferRelativeResize="0"/>
          <p:nvPr/>
        </p:nvPicPr>
        <p:blipFill rotWithShape="1">
          <a:blip r:embed="rId4">
            <a:alphaModFix/>
          </a:blip>
          <a:srcRect b="0" l="11367" r="30160" t="27288"/>
          <a:stretch/>
        </p:blipFill>
        <p:spPr>
          <a:xfrm>
            <a:off x="4736550" y="1481325"/>
            <a:ext cx="3661476" cy="3034525"/>
          </a:xfrm>
          <a:prstGeom prst="rect">
            <a:avLst/>
          </a:prstGeom>
          <a:noFill/>
          <a:ln>
            <a:noFill/>
          </a:ln>
        </p:spPr>
      </p:pic>
      <p:sp>
        <p:nvSpPr>
          <p:cNvPr id="116" name="Google Shape;116;p20"/>
          <p:cNvSpPr txBox="1"/>
          <p:nvPr/>
        </p:nvSpPr>
        <p:spPr>
          <a:xfrm>
            <a:off x="375100" y="4186450"/>
            <a:ext cx="3406200" cy="6696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1200"/>
              </a:spcAft>
              <a:buNone/>
            </a:pPr>
            <a:r>
              <a:rPr i="1" lang="en" sz="1800">
                <a:solidFill>
                  <a:srgbClr val="333333"/>
                </a:solidFill>
                <a:latin typeface="Roboto"/>
                <a:ea typeface="Roboto"/>
                <a:cs typeface="Roboto"/>
                <a:sym typeface="Roboto"/>
              </a:rPr>
              <a:t>The Asian Crime Show Play (Weekend of Workshops)</a:t>
            </a:r>
            <a:r>
              <a:rPr lang="en" sz="1800">
                <a:solidFill>
                  <a:srgbClr val="333333"/>
                </a:solidFill>
                <a:latin typeface="Roboto"/>
                <a:ea typeface="Roboto"/>
                <a:cs typeface="Roboto"/>
                <a:sym typeface="Roboto"/>
              </a:rPr>
              <a:t>, Winter 2020</a:t>
            </a:r>
            <a:endParaRPr sz="1800">
              <a:solidFill>
                <a:srgbClr val="333333"/>
              </a:solidFill>
              <a:latin typeface="Roboto"/>
              <a:ea typeface="Roboto"/>
              <a:cs typeface="Roboto"/>
              <a:sym typeface="Roboto"/>
            </a:endParaRPr>
          </a:p>
        </p:txBody>
      </p:sp>
      <p:sp>
        <p:nvSpPr>
          <p:cNvPr id="117" name="Google Shape;117;p20"/>
          <p:cNvSpPr txBox="1"/>
          <p:nvPr/>
        </p:nvSpPr>
        <p:spPr>
          <a:xfrm>
            <a:off x="4709200" y="4439375"/>
            <a:ext cx="3406200" cy="66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 sz="1500">
                <a:solidFill>
                  <a:srgbClr val="333333"/>
                </a:solidFill>
                <a:latin typeface="Roboto"/>
                <a:ea typeface="Roboto"/>
                <a:cs typeface="Roboto"/>
                <a:sym typeface="Roboto"/>
              </a:rPr>
              <a:t>Twelfth Night</a:t>
            </a:r>
            <a:r>
              <a:rPr lang="en" sz="1500">
                <a:solidFill>
                  <a:srgbClr val="333333"/>
                </a:solidFill>
                <a:latin typeface="Roboto"/>
                <a:ea typeface="Roboto"/>
                <a:cs typeface="Roboto"/>
                <a:sym typeface="Roboto"/>
              </a:rPr>
              <a:t>, Spring 2019</a:t>
            </a:r>
            <a:endParaRPr sz="1500">
              <a:solidFill>
                <a:srgbClr val="33333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Overview Calendar</a:t>
            </a:r>
            <a:endParaRPr/>
          </a:p>
        </p:txBody>
      </p:sp>
      <p:sp>
        <p:nvSpPr>
          <p:cNvPr id="123" name="Google Shape;123;p21"/>
          <p:cNvSpPr txBox="1"/>
          <p:nvPr/>
        </p:nvSpPr>
        <p:spPr>
          <a:xfrm>
            <a:off x="23502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Autumn</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A4C2F4"/>
                </a:highlight>
                <a:latin typeface="Roboto"/>
                <a:ea typeface="Roboto"/>
                <a:cs typeface="Roboto"/>
                <a:sym typeface="Roboto"/>
              </a:rPr>
              <a:t>one quarter show for Winter</a:t>
            </a:r>
            <a:r>
              <a:rPr lang="en" sz="1600">
                <a:solidFill>
                  <a:srgbClr val="333333"/>
                </a:solidFill>
                <a:latin typeface="Roboto"/>
                <a:ea typeface="Roboto"/>
                <a:cs typeface="Roboto"/>
                <a:sym typeface="Roboto"/>
              </a:rPr>
              <a:t> and </a:t>
            </a:r>
            <a:r>
              <a:rPr lang="en" sz="1600">
                <a:solidFill>
                  <a:srgbClr val="333333"/>
                </a:solidFill>
                <a:highlight>
                  <a:srgbClr val="B6D7A8"/>
                </a:highlight>
                <a:latin typeface="Roboto"/>
                <a:ea typeface="Roboto"/>
                <a:cs typeface="Roboto"/>
                <a:sym typeface="Roboto"/>
              </a:rPr>
              <a:t>cross quarter show for Spring</a:t>
            </a:r>
            <a:endParaRPr b="1" sz="1600">
              <a:solidFill>
                <a:srgbClr val="333333"/>
              </a:solidFill>
              <a:highlight>
                <a:srgbClr val="B6D7A8"/>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A2C4C9"/>
                </a:highlight>
                <a:latin typeface="Roboto"/>
                <a:ea typeface="Roboto"/>
                <a:cs typeface="Roboto"/>
                <a:sym typeface="Roboto"/>
              </a:rPr>
              <a:t>6</a:t>
            </a:r>
            <a:r>
              <a:rPr b="1" baseline="30000" lang="en" sz="1600">
                <a:solidFill>
                  <a:srgbClr val="333333"/>
                </a:solidFill>
                <a:highlight>
                  <a:srgbClr val="A2C4C9"/>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D7E6B"/>
                </a:highlight>
                <a:latin typeface="Roboto"/>
                <a:ea typeface="Roboto"/>
                <a:cs typeface="Roboto"/>
                <a:sym typeface="Roboto"/>
              </a:rPr>
              <a:t>8</a:t>
            </a:r>
            <a:r>
              <a:rPr b="1" baseline="30000" lang="en" sz="1600">
                <a:solidFill>
                  <a:srgbClr val="333333"/>
                </a:solidFill>
                <a:highlight>
                  <a:srgbClr val="DD7E6B"/>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sz="1600">
              <a:solidFill>
                <a:srgbClr val="333333"/>
              </a:solidFill>
              <a:latin typeface="Roboto"/>
              <a:ea typeface="Roboto"/>
              <a:cs typeface="Roboto"/>
              <a:sym typeface="Roboto"/>
            </a:endParaRPr>
          </a:p>
        </p:txBody>
      </p:sp>
      <p:sp>
        <p:nvSpPr>
          <p:cNvPr id="124" name="Google Shape;124;p21"/>
          <p:cNvSpPr txBox="1"/>
          <p:nvPr/>
        </p:nvSpPr>
        <p:spPr>
          <a:xfrm>
            <a:off x="3160350"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Winter</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5A6BD"/>
                </a:highlight>
                <a:latin typeface="Roboto"/>
                <a:ea typeface="Roboto"/>
                <a:cs typeface="Roboto"/>
                <a:sym typeface="Roboto"/>
              </a:rPr>
              <a:t>one quarter show for Spring</a:t>
            </a:r>
            <a:r>
              <a:rPr lang="en" sz="1600">
                <a:solidFill>
                  <a:srgbClr val="333333"/>
                </a:solidFill>
                <a:latin typeface="Roboto"/>
                <a:ea typeface="Roboto"/>
                <a:cs typeface="Roboto"/>
                <a:sym typeface="Roboto"/>
              </a:rPr>
              <a:t> and </a:t>
            </a:r>
            <a:r>
              <a:rPr lang="en" sz="1600">
                <a:solidFill>
                  <a:srgbClr val="333333"/>
                </a:solidFill>
                <a:highlight>
                  <a:srgbClr val="A2C4C9"/>
                </a:highlight>
                <a:latin typeface="Roboto"/>
                <a:ea typeface="Roboto"/>
                <a:cs typeface="Roboto"/>
                <a:sym typeface="Roboto"/>
              </a:rPr>
              <a:t>cross quarter show for Autumn</a:t>
            </a:r>
            <a:endParaRPr sz="1600">
              <a:solidFill>
                <a:srgbClr val="333333"/>
              </a:solidFill>
              <a:highlight>
                <a:srgbClr val="A2C4C9"/>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F1C232"/>
                </a:highlight>
                <a:latin typeface="Roboto"/>
                <a:ea typeface="Roboto"/>
                <a:cs typeface="Roboto"/>
                <a:sym typeface="Roboto"/>
              </a:rPr>
              <a:t>6</a:t>
            </a:r>
            <a:r>
              <a:rPr b="1" baseline="30000" lang="en" sz="1600">
                <a:solidFill>
                  <a:srgbClr val="333333"/>
                </a:solidFill>
                <a:highlight>
                  <a:srgbClr val="F1C232"/>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A4C2F4"/>
                </a:highlight>
                <a:latin typeface="Roboto"/>
                <a:ea typeface="Roboto"/>
                <a:cs typeface="Roboto"/>
                <a:sym typeface="Roboto"/>
              </a:rPr>
              <a:t>8</a:t>
            </a:r>
            <a:r>
              <a:rPr b="1" baseline="30000" lang="en" sz="1600">
                <a:solidFill>
                  <a:srgbClr val="333333"/>
                </a:solidFill>
                <a:highlight>
                  <a:srgbClr val="A4C2F4"/>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
        <p:nvSpPr>
          <p:cNvPr id="125" name="Google Shape;125;p21"/>
          <p:cNvSpPr txBox="1"/>
          <p:nvPr/>
        </p:nvSpPr>
        <p:spPr>
          <a:xfrm>
            <a:off x="6085675" y="1227700"/>
            <a:ext cx="2823300" cy="3701700"/>
          </a:xfrm>
          <a:prstGeom prst="rect">
            <a:avLst/>
          </a:prstGeom>
          <a:noFill/>
          <a:ln cap="flat" cmpd="sng" w="38100">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333333"/>
                </a:solidFill>
                <a:latin typeface="Roboto"/>
                <a:ea typeface="Roboto"/>
                <a:cs typeface="Roboto"/>
                <a:sym typeface="Roboto"/>
              </a:rPr>
              <a:t>Spring</a:t>
            </a:r>
            <a:endParaRPr b="1" sz="20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2</a:t>
            </a:r>
            <a:r>
              <a:rPr b="1" baseline="30000" lang="en" sz="1600">
                <a:solidFill>
                  <a:srgbClr val="333333"/>
                </a:solidFill>
                <a:latin typeface="Roboto"/>
                <a:ea typeface="Roboto"/>
                <a:cs typeface="Roboto"/>
                <a:sym typeface="Roboto"/>
              </a:rPr>
              <a:t>nd</a:t>
            </a:r>
            <a:r>
              <a:rPr b="1" lang="en" sz="1600">
                <a:solidFill>
                  <a:srgbClr val="333333"/>
                </a:solidFill>
                <a:latin typeface="Roboto"/>
                <a:ea typeface="Roboto"/>
                <a:cs typeface="Roboto"/>
                <a:sym typeface="Roboto"/>
              </a:rPr>
              <a:t> Week:</a:t>
            </a:r>
            <a:r>
              <a:rPr b="1" lang="en" sz="1800">
                <a:solidFill>
                  <a:srgbClr val="333333"/>
                </a:solidFill>
                <a:latin typeface="Roboto"/>
                <a:ea typeface="Roboto"/>
                <a:cs typeface="Roboto"/>
                <a:sym typeface="Roboto"/>
              </a:rPr>
              <a:t> </a:t>
            </a:r>
            <a:r>
              <a:rPr lang="en" sz="1600">
                <a:solidFill>
                  <a:srgbClr val="333333"/>
                </a:solidFill>
                <a:latin typeface="Roboto"/>
                <a:ea typeface="Roboto"/>
                <a:cs typeface="Roboto"/>
                <a:sym typeface="Roboto"/>
              </a:rPr>
              <a:t>Propose </a:t>
            </a:r>
            <a:r>
              <a:rPr lang="en" sz="1600">
                <a:solidFill>
                  <a:srgbClr val="333333"/>
                </a:solidFill>
                <a:highlight>
                  <a:srgbClr val="DD7E6B"/>
                </a:highlight>
                <a:latin typeface="Roboto"/>
                <a:ea typeface="Roboto"/>
                <a:cs typeface="Roboto"/>
                <a:sym typeface="Roboto"/>
              </a:rPr>
              <a:t>one quarter show for Autumn</a:t>
            </a:r>
            <a:r>
              <a:rPr lang="en" sz="1600">
                <a:solidFill>
                  <a:srgbClr val="333333"/>
                </a:solidFill>
                <a:latin typeface="Roboto"/>
                <a:ea typeface="Roboto"/>
                <a:cs typeface="Roboto"/>
                <a:sym typeface="Roboto"/>
              </a:rPr>
              <a:t> and </a:t>
            </a:r>
            <a:r>
              <a:rPr lang="en" sz="1600">
                <a:solidFill>
                  <a:srgbClr val="333333"/>
                </a:solidFill>
                <a:highlight>
                  <a:srgbClr val="F1C232"/>
                </a:highlight>
                <a:latin typeface="Roboto"/>
                <a:ea typeface="Roboto"/>
                <a:cs typeface="Roboto"/>
                <a:sym typeface="Roboto"/>
              </a:rPr>
              <a:t>cross quarter show for Winter</a:t>
            </a:r>
            <a:endParaRPr sz="1600">
              <a:solidFill>
                <a:srgbClr val="333333"/>
              </a:solidFill>
              <a:highlight>
                <a:srgbClr val="F1C232"/>
              </a:highlight>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latin typeface="Roboto"/>
                <a:ea typeface="Roboto"/>
                <a:cs typeface="Roboto"/>
                <a:sym typeface="Roboto"/>
              </a:rPr>
              <a:t>4</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Workshops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0"/>
              </a:spcAft>
              <a:buNone/>
            </a:pPr>
            <a:r>
              <a:rPr b="1" lang="en" sz="1600">
                <a:solidFill>
                  <a:srgbClr val="333333"/>
                </a:solidFill>
                <a:highlight>
                  <a:srgbClr val="B6D7A8"/>
                </a:highlight>
                <a:latin typeface="Roboto"/>
                <a:ea typeface="Roboto"/>
                <a:cs typeface="Roboto"/>
                <a:sym typeface="Roboto"/>
              </a:rPr>
              <a:t>6</a:t>
            </a:r>
            <a:r>
              <a:rPr b="1" baseline="30000" lang="en" sz="1600">
                <a:solidFill>
                  <a:srgbClr val="333333"/>
                </a:solidFill>
                <a:highlight>
                  <a:srgbClr val="B6D7A8"/>
                </a:highlight>
                <a:latin typeface="Roboto"/>
                <a:ea typeface="Roboto"/>
                <a:cs typeface="Roboto"/>
                <a:sym typeface="Roboto"/>
              </a:rPr>
              <a:t>th</a:t>
            </a:r>
            <a:r>
              <a:rPr b="1" lang="en" sz="1600">
                <a:solidFill>
                  <a:srgbClr val="333333"/>
                </a:solidFill>
                <a:latin typeface="Roboto"/>
                <a:ea typeface="Roboto"/>
                <a:cs typeface="Roboto"/>
                <a:sym typeface="Roboto"/>
              </a:rPr>
              <a:t> and </a:t>
            </a:r>
            <a:r>
              <a:rPr b="1" lang="en" sz="1600">
                <a:solidFill>
                  <a:srgbClr val="333333"/>
                </a:solidFill>
                <a:highlight>
                  <a:srgbClr val="D5A6BD"/>
                </a:highlight>
                <a:latin typeface="Roboto"/>
                <a:ea typeface="Roboto"/>
                <a:cs typeface="Roboto"/>
                <a:sym typeface="Roboto"/>
              </a:rPr>
              <a:t>8</a:t>
            </a:r>
            <a:r>
              <a:rPr b="1" baseline="30000" lang="en" sz="1600">
                <a:solidFill>
                  <a:srgbClr val="333333"/>
                </a:solidFill>
                <a:highlight>
                  <a:srgbClr val="D5A6BD"/>
                </a:highlight>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Mainstage shows </a:t>
            </a:r>
            <a:endParaRPr sz="1600">
              <a:solidFill>
                <a:srgbClr val="333333"/>
              </a:solidFill>
              <a:latin typeface="Roboto"/>
              <a:ea typeface="Roboto"/>
              <a:cs typeface="Roboto"/>
              <a:sym typeface="Roboto"/>
            </a:endParaRPr>
          </a:p>
          <a:p>
            <a:pPr indent="0" lvl="0" marL="0" rtl="0" algn="l">
              <a:lnSpc>
                <a:spcPct val="115000"/>
              </a:lnSpc>
              <a:spcBef>
                <a:spcPts val="1200"/>
              </a:spcBef>
              <a:spcAft>
                <a:spcPts val="1200"/>
              </a:spcAft>
              <a:buNone/>
            </a:pPr>
            <a:r>
              <a:rPr b="1" lang="en" sz="1600">
                <a:solidFill>
                  <a:srgbClr val="333333"/>
                </a:solidFill>
                <a:latin typeface="Roboto"/>
                <a:ea typeface="Roboto"/>
                <a:cs typeface="Roboto"/>
                <a:sym typeface="Roboto"/>
              </a:rPr>
              <a:t>7</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or 9</a:t>
            </a:r>
            <a:r>
              <a:rPr b="1" baseline="30000" lang="en" sz="1600">
                <a:solidFill>
                  <a:srgbClr val="333333"/>
                </a:solidFill>
                <a:latin typeface="Roboto"/>
                <a:ea typeface="Roboto"/>
                <a:cs typeface="Roboto"/>
                <a:sym typeface="Roboto"/>
              </a:rPr>
              <a:t>th</a:t>
            </a:r>
            <a:r>
              <a:rPr b="1" lang="en" sz="1600">
                <a:solidFill>
                  <a:srgbClr val="333333"/>
                </a:solidFill>
                <a:latin typeface="Roboto"/>
                <a:ea typeface="Roboto"/>
                <a:cs typeface="Roboto"/>
                <a:sym typeface="Roboto"/>
              </a:rPr>
              <a:t> Week: </a:t>
            </a:r>
            <a:r>
              <a:rPr lang="en" sz="1600">
                <a:solidFill>
                  <a:srgbClr val="333333"/>
                </a:solidFill>
                <a:latin typeface="Roboto"/>
                <a:ea typeface="Roboto"/>
                <a:cs typeface="Roboto"/>
                <a:sym typeface="Roboto"/>
              </a:rPr>
              <a:t>Dean’s Men show</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UT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